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x="18288000" cy="10287000"/>
  <p:notesSz cx="6858000" cy="9144000"/>
  <p:embeddedFontLst>
    <p:embeddedFont>
      <p:font typeface="Arial" charset="1" panose="020B0502020202020204"/>
      <p:regular r:id="rId60"/>
    </p:embeddedFont>
    <p:embeddedFont>
      <p:font typeface="Arial Bold" charset="1" panose="020B0802020202020204"/>
      <p:regular r:id="rId61"/>
    </p:embeddedFont>
    <p:embeddedFont>
      <p:font typeface="Daydream" charset="1" panose="00000000000000000000"/>
      <p:regular r:id="rId62"/>
    </p:embeddedFont>
    <p:embeddedFont>
      <p:font typeface="Old Standard Bold" charset="1" panose="02040503050505020303"/>
      <p:regular r:id="rId63"/>
    </p:embeddedFont>
    <p:embeddedFont>
      <p:font typeface="Questrial" charset="1" panose="02000000000000000000"/>
      <p:regular r:id="rId64"/>
    </p:embeddedFont>
    <p:embeddedFont>
      <p:font typeface="Arial Italics" charset="1" panose="020B0502020202090204"/>
      <p:regular r:id="rId65"/>
    </p:embeddedFont>
    <p:embeddedFont>
      <p:font typeface="Raleway Bold" charset="1" panose="020B0803030101060003"/>
      <p:regular r:id="rId66"/>
    </p:embeddedFont>
    <p:embeddedFont>
      <p:font typeface="Raleway" charset="1" panose="020B0503030101060003"/>
      <p:regular r:id="rId67"/>
    </p:embeddedFont>
    <p:embeddedFont>
      <p:font typeface="Arial Bold Italics" charset="1" panose="020B0802020202090204"/>
      <p:regular r:id="rId68"/>
    </p:embeddedFont>
    <p:embeddedFont>
      <p:font typeface="Canva Sans Bold" charset="1" panose="020B0803030501040103"/>
      <p:regular r:id="rId69"/>
    </p:embeddedFont>
    <p:embeddedFont>
      <p:font typeface="Canva Sans Bold Italics" charset="1" panose="020B0803030501040103"/>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18" Target="../media/image24.png" Type="http://schemas.openxmlformats.org/officeDocument/2006/relationships/image"/><Relationship Id="rId19" Target="../media/image25.svg" Type="http://schemas.openxmlformats.org/officeDocument/2006/relationships/image"/><Relationship Id="rId2" Target="../media/image8.png" Type="http://schemas.openxmlformats.org/officeDocument/2006/relationships/image"/><Relationship Id="rId20" Target="../media/image26.png" Type="http://schemas.openxmlformats.org/officeDocument/2006/relationships/image"/><Relationship Id="rId21" Target="../media/image27.svg" Type="http://schemas.openxmlformats.org/officeDocument/2006/relationships/image"/><Relationship Id="rId22" Target="../media/image28.png" Type="http://schemas.openxmlformats.org/officeDocument/2006/relationships/image"/><Relationship Id="rId23" Target="../media/image29.svg" Type="http://schemas.openxmlformats.org/officeDocument/2006/relationships/image"/><Relationship Id="rId24" Target="../media/image30.png" Type="http://schemas.openxmlformats.org/officeDocument/2006/relationships/image"/><Relationship Id="rId25" Target="../media/image31.svg" Type="http://schemas.openxmlformats.org/officeDocument/2006/relationships/image"/><Relationship Id="rId26" Target="../media/image32.png" Type="http://schemas.openxmlformats.org/officeDocument/2006/relationships/image"/><Relationship Id="rId27" Target="../media/image33.svg" Type="http://schemas.openxmlformats.org/officeDocument/2006/relationships/image"/><Relationship Id="rId28" Target="../media/image34.png" Type="http://schemas.openxmlformats.org/officeDocument/2006/relationships/image"/><Relationship Id="rId29" Target="../media/image35.sv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7.png" Type="http://schemas.openxmlformats.org/officeDocument/2006/relationships/image"/><Relationship Id="rId7" Target="../media/image4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9.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5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51.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52.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53.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54.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5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5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57.jpeg" Type="http://schemas.openxmlformats.org/officeDocument/2006/relationships/image"/><Relationship Id="rId7" Target="../media/image58.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5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MsEJenkinson" TargetMode="External" Type="http://schemas.openxmlformats.org/officeDocument/2006/relationships/hyperlink"/><Relationship Id="rId11" Target="https://twitter.com/Gregg_ONeill" TargetMode="External" Type="http://schemas.openxmlformats.org/officeDocument/2006/relationships/hyperlink"/><Relationship Id="rId12" Target="https://educate.ie/" TargetMode="External" Type="http://schemas.openxmlformats.org/officeDocument/2006/relationships/hyperlink"/><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56603" y="-1259042"/>
            <a:ext cx="18801207" cy="12526304"/>
          </a:xfrm>
          <a:custGeom>
            <a:avLst/>
            <a:gdLst/>
            <a:ahLst/>
            <a:cxnLst/>
            <a:rect r="r" b="b" t="t" l="l"/>
            <a:pathLst>
              <a:path h="12526304" w="18801207">
                <a:moveTo>
                  <a:pt x="0" y="0"/>
                </a:moveTo>
                <a:lnTo>
                  <a:pt x="18801206" y="0"/>
                </a:lnTo>
                <a:lnTo>
                  <a:pt x="18801206" y="12526304"/>
                </a:lnTo>
                <a:lnTo>
                  <a:pt x="0" y="12526304"/>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55C9FE"/>
                  </a:solidFill>
                  <a:latin typeface="Arial"/>
                </a:rPr>
                <a:t>@MsDoorley</a:t>
              </a:r>
            </a:p>
          </p:txBody>
        </p:sp>
      </p:grpSp>
      <p:sp>
        <p:nvSpPr>
          <p:cNvPr name="TextBox 8" id="8"/>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55C9FE"/>
                </a:solidFill>
                <a:latin typeface="Arial Bold"/>
              </a:rPr>
              <a:t>Strand Three: The History of Europe and the Wider World</a:t>
            </a:r>
          </a:p>
        </p:txBody>
      </p:sp>
      <p:sp>
        <p:nvSpPr>
          <p:cNvPr name="TextBox 9" id="9"/>
          <p:cNvSpPr txBox="true"/>
          <p:nvPr/>
        </p:nvSpPr>
        <p:spPr>
          <a:xfrm rot="0">
            <a:off x="0" y="3473760"/>
            <a:ext cx="18288000" cy="1530349"/>
          </a:xfrm>
          <a:prstGeom prst="rect">
            <a:avLst/>
          </a:prstGeom>
        </p:spPr>
        <p:txBody>
          <a:bodyPr anchor="t" rtlCol="false" tIns="0" lIns="0" bIns="0" rIns="0">
            <a:spAutoFit/>
          </a:bodyPr>
          <a:lstStyle/>
          <a:p>
            <a:pPr algn="ctr">
              <a:lnSpc>
                <a:spcPts val="11200"/>
              </a:lnSpc>
            </a:pPr>
            <a:r>
              <a:rPr lang="en-US" sz="8000" spc="360">
                <a:solidFill>
                  <a:srgbClr val="55C9FE"/>
                </a:solidFill>
                <a:latin typeface="Arial Bold"/>
              </a:rPr>
              <a:t>THE RENAISSANCE</a:t>
            </a:r>
          </a:p>
        </p:txBody>
      </p:sp>
      <p:sp>
        <p:nvSpPr>
          <p:cNvPr name="TextBox 10" id="10"/>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the renaissance</a:t>
            </a:r>
          </a:p>
        </p:txBody>
      </p:sp>
      <p:sp>
        <p:nvSpPr>
          <p:cNvPr name="TextBox 11" id="11"/>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8</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1450 to 1650</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72, Artefact, 2nd Edition)</a:t>
            </a:r>
          </a:p>
        </p:txBody>
      </p:sp>
      <p:sp>
        <p:nvSpPr>
          <p:cNvPr name="TextBox 13" id="13"/>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does Renaissance mean?</a:t>
            </a:r>
          </a:p>
          <a:p>
            <a:pPr algn="l" marL="647702" indent="-323851" lvl="1">
              <a:lnSpc>
                <a:spcPts val="4200"/>
              </a:lnSpc>
              <a:buAutoNum type="arabicPeriod" startAt="1"/>
            </a:pPr>
            <a:r>
              <a:rPr lang="en-US" sz="3000">
                <a:solidFill>
                  <a:srgbClr val="0DA33B"/>
                </a:solidFill>
                <a:latin typeface="Arial"/>
              </a:rPr>
              <a:t>Explain the term humanism.</a:t>
            </a:r>
          </a:p>
          <a:p>
            <a:pPr algn="l" marL="647702" indent="-323851" lvl="1">
              <a:lnSpc>
                <a:spcPts val="4200"/>
              </a:lnSpc>
              <a:buAutoNum type="arabicPeriod" startAt="1"/>
            </a:pPr>
            <a:r>
              <a:rPr lang="en-US" sz="3000">
                <a:solidFill>
                  <a:srgbClr val="0DA33B"/>
                </a:solidFill>
                <a:latin typeface="Arial"/>
              </a:rPr>
              <a:t>List the reasons why the Renaissance began in Italy.</a:t>
            </a:r>
          </a:p>
          <a:p>
            <a:pPr algn="l" marL="647702" indent="-323851" lvl="1">
              <a:lnSpc>
                <a:spcPts val="4200"/>
              </a:lnSpc>
              <a:buAutoNum type="arabicPeriod" startAt="1"/>
            </a:pPr>
            <a:r>
              <a:rPr lang="en-US" sz="3000">
                <a:solidFill>
                  <a:srgbClr val="0DA33B"/>
                </a:solidFill>
                <a:latin typeface="Arial"/>
              </a:rPr>
              <a:t>What was a patron? Give an example of one from the Renaissance.</a:t>
            </a:r>
          </a:p>
          <a:p>
            <a:pPr algn="l" marL="647702" indent="-323851" lvl="1">
              <a:lnSpc>
                <a:spcPts val="4200"/>
              </a:lnSpc>
              <a:buAutoNum type="arabicPeriod" startAt="1"/>
            </a:pPr>
            <a:r>
              <a:rPr lang="en-US" sz="3000">
                <a:solidFill>
                  <a:srgbClr val="0DA33B"/>
                </a:solidFill>
                <a:latin typeface="Arial"/>
              </a:rPr>
              <a:t>Look at the list of reasons why the Renaissance originated in Italy. Which of them do you think was the most important? Give reasons for your answer.</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72, Artefact, 2nd Edition)</a:t>
            </a:r>
          </a:p>
        </p:txBody>
      </p:sp>
      <p:sp>
        <p:nvSpPr>
          <p:cNvPr name="TextBox 13" id="13"/>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does Renaissance mean?</a:t>
            </a:r>
          </a:p>
          <a:p>
            <a:pPr algn="l" marL="647702" indent="-323851" lvl="1">
              <a:lnSpc>
                <a:spcPts val="4200"/>
              </a:lnSpc>
              <a:buAutoNum type="arabicPeriod" startAt="1"/>
            </a:pPr>
            <a:r>
              <a:rPr lang="en-US" sz="3000">
                <a:solidFill>
                  <a:srgbClr val="0DA33B"/>
                </a:solidFill>
                <a:latin typeface="Arial"/>
              </a:rPr>
              <a:t>Explain the term humanism.</a:t>
            </a:r>
          </a:p>
          <a:p>
            <a:pPr algn="l" marL="647702" indent="-323851" lvl="1">
              <a:lnSpc>
                <a:spcPts val="4200"/>
              </a:lnSpc>
              <a:buAutoNum type="arabicPeriod" startAt="1"/>
            </a:pPr>
            <a:r>
              <a:rPr lang="en-US" sz="3000">
                <a:solidFill>
                  <a:srgbClr val="0DA33B"/>
                </a:solidFill>
                <a:latin typeface="Arial"/>
              </a:rPr>
              <a:t>List the reasons why the Renaissance began in Italy.</a:t>
            </a:r>
          </a:p>
          <a:p>
            <a:pPr algn="l" marL="647702" indent="-323851" lvl="1">
              <a:lnSpc>
                <a:spcPts val="4200"/>
              </a:lnSpc>
              <a:buAutoNum type="arabicPeriod" startAt="1"/>
            </a:pPr>
            <a:r>
              <a:rPr lang="en-US" sz="3000">
                <a:solidFill>
                  <a:srgbClr val="0DA33B"/>
                </a:solidFill>
                <a:latin typeface="Arial"/>
              </a:rPr>
              <a:t>What was a patron? Give an example of one from the Renaissance.</a:t>
            </a:r>
          </a:p>
          <a:p>
            <a:pPr algn="l" marL="647702" indent="-323851" lvl="1">
              <a:lnSpc>
                <a:spcPts val="4200"/>
              </a:lnSpc>
              <a:buAutoNum type="arabicPeriod" startAt="1"/>
            </a:pPr>
            <a:r>
              <a:rPr lang="en-US" sz="3000">
                <a:solidFill>
                  <a:srgbClr val="0DA33B"/>
                </a:solidFill>
                <a:latin typeface="Arial"/>
              </a:rPr>
              <a:t>Look at the list of reasons why the Renaissance originated in Italy. Which of them do you think was the most important? Give reasons for your answer.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72, Artefact, 2nd Edition)</a:t>
            </a:r>
          </a:p>
        </p:txBody>
      </p:sp>
      <p:sp>
        <p:nvSpPr>
          <p:cNvPr name="TextBox 13" id="13"/>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1.    Renaissance: ‘rebirth’ it refers to the rebirth of European interest in the civilisations of Ancient Greece and Rome. During this period, people began to question old ideas from the Middle Ages and develop new ideas about art, architechture, science, literature and medicine.</a:t>
            </a:r>
          </a:p>
          <a:p>
            <a:pPr algn="l">
              <a:lnSpc>
                <a:spcPts val="4200"/>
              </a:lnSpc>
            </a:pPr>
            <a:r>
              <a:rPr lang="en-US" sz="3000">
                <a:solidFill>
                  <a:srgbClr val="000000"/>
                </a:solidFill>
                <a:latin typeface="Arial"/>
              </a:rPr>
              <a:t>2.    Humanism: shift in mindset from a focus on God to a focus on human knowledge. </a:t>
            </a:r>
          </a:p>
          <a:p>
            <a:pPr algn="l">
              <a:lnSpc>
                <a:spcPts val="4200"/>
              </a:lnSpc>
            </a:pPr>
            <a:r>
              <a:rPr lang="en-US" sz="3000">
                <a:solidFill>
                  <a:srgbClr val="000000"/>
                </a:solidFill>
                <a:latin typeface="Arial"/>
              </a:rPr>
              <a:t>3.    Any three of: ruins of the Roman Empire; the fall of Constantinople in 1453; wealth from trade; new ideas from trade; competition between Italian city states; patrons. </a:t>
            </a:r>
          </a:p>
          <a:p>
            <a:pPr algn="l">
              <a:lnSpc>
                <a:spcPts val="4200"/>
              </a:lnSpc>
            </a:pPr>
            <a:r>
              <a:rPr lang="en-US" sz="3000">
                <a:solidFill>
                  <a:srgbClr val="000000"/>
                </a:solidFill>
                <a:latin typeface="Arial"/>
              </a:rPr>
              <a:t>4.    Patron: a wealthy person who commissioned (hired) an artist to produce a work of art for them, for example the de Medici of Florence or the popes in Rome. </a:t>
            </a:r>
          </a:p>
          <a:p>
            <a:pPr algn="l">
              <a:lnSpc>
                <a:spcPts val="4200"/>
              </a:lnSpc>
            </a:pPr>
            <a:r>
              <a:rPr lang="en-US" sz="3000">
                <a:solidFill>
                  <a:srgbClr val="000000"/>
                </a:solidFill>
                <a:latin typeface="Arial"/>
              </a:rPr>
              <a:t>5.    Any of the reasons is valid once it is backed up with an explanation. A good answer will highlight the role of money.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645212"/>
            <a:ext cx="18288000" cy="1244596"/>
          </a:xfrm>
          <a:prstGeom prst="rect">
            <a:avLst/>
          </a:prstGeom>
        </p:spPr>
        <p:txBody>
          <a:bodyPr anchor="t" rtlCol="false" tIns="0" lIns="0" bIns="0" rIns="0">
            <a:spAutoFit/>
          </a:bodyPr>
          <a:lstStyle/>
          <a:p>
            <a:pPr algn="ctr">
              <a:lnSpc>
                <a:spcPts val="9100"/>
              </a:lnSpc>
            </a:pPr>
            <a:r>
              <a:rPr lang="en-US" sz="6500" spc="292">
                <a:solidFill>
                  <a:srgbClr val="004AAD"/>
                </a:solidFill>
                <a:latin typeface="Arial Bold"/>
              </a:rPr>
              <a:t>8.2: CHANGES IN ART</a:t>
            </a:r>
          </a:p>
        </p:txBody>
      </p:sp>
      <p:sp>
        <p:nvSpPr>
          <p:cNvPr name="TextBox 9" id="9"/>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rPr>
              <a:t>8.2: changes in art</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8</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1450 to 1650</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aphicFrame>
        <p:nvGraphicFramePr>
          <p:cNvPr name="Table 10" id="10"/>
          <p:cNvGraphicFramePr>
            <a:graphicFrameLocks noGrp="true"/>
          </p:cNvGraphicFramePr>
          <p:nvPr/>
        </p:nvGraphicFramePr>
        <p:xfrm>
          <a:off x="1028700" y="1505236"/>
          <a:ext cx="15609955" cy="8220075"/>
        </p:xfrm>
        <a:graphic>
          <a:graphicData uri="http://schemas.openxmlformats.org/drawingml/2006/table">
            <a:tbl>
              <a:tblPr/>
              <a:tblGrid>
                <a:gridCol w="7804977"/>
                <a:gridCol w="7804977"/>
              </a:tblGrid>
              <a:tr h="794256">
                <a:tc>
                  <a:txBody>
                    <a:bodyPr anchor="t" rtlCol="false"/>
                    <a:lstStyle/>
                    <a:p>
                      <a:pPr algn="ctr">
                        <a:lnSpc>
                          <a:spcPts val="2800"/>
                        </a:lnSpc>
                        <a:defRPr/>
                      </a:pPr>
                      <a:r>
                        <a:rPr lang="en-US" sz="2000">
                          <a:solidFill>
                            <a:srgbClr val="FFFFFF"/>
                          </a:solidFill>
                          <a:latin typeface="Arial Bold"/>
                        </a:rPr>
                        <a:t>Medieval Painting</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800"/>
                        </a:lnSpc>
                        <a:defRPr/>
                      </a:pPr>
                      <a:r>
                        <a:rPr lang="en-US" sz="2000">
                          <a:solidFill>
                            <a:srgbClr val="FFFFFF"/>
                          </a:solidFill>
                          <a:latin typeface="Arial Bold"/>
                        </a:rPr>
                        <a:t>Renaissance Painting</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r h="794256">
                <a:tc gridSpan="2">
                  <a:txBody>
                    <a:bodyPr anchor="t" rtlCol="false"/>
                    <a:lstStyle/>
                    <a:p>
                      <a:pPr algn="ctr">
                        <a:lnSpc>
                          <a:spcPts val="2800"/>
                        </a:lnSpc>
                        <a:defRPr/>
                      </a:pPr>
                      <a:r>
                        <a:rPr lang="en-US" sz="2000">
                          <a:solidFill>
                            <a:srgbClr val="000000"/>
                          </a:solidFill>
                          <a:latin typeface="Arial Bold Italics"/>
                        </a:rPr>
                        <a:t>Themes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sz="2000">
                          <a:solidFill>
                            <a:srgbClr val="000000"/>
                          </a:solidFill>
                          <a:latin typeface="Arial Bold Italics"/>
                        </a:rPr>
                        <a:t>Themes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2564587">
                <a:tc>
                  <a:txBody>
                    <a:bodyPr anchor="t" rtlCol="false"/>
                    <a:lstStyle/>
                    <a:p>
                      <a:pPr algn="l" marL="431801" indent="-215900" lvl="1">
                        <a:lnSpc>
                          <a:spcPts val="2800"/>
                        </a:lnSpc>
                        <a:buFont typeface="Arial"/>
                        <a:buChar char="•"/>
                        <a:defRPr/>
                      </a:pPr>
                      <a:r>
                        <a:rPr lang="en-US" sz="2000">
                          <a:solidFill>
                            <a:srgbClr val="000000"/>
                          </a:solidFill>
                          <a:latin typeface="Arial"/>
                        </a:rPr>
                        <a:t>Religious images used to teaching the ways of the Catholic Church</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rPr>
                        <a:t>Religious images as well as:</a:t>
                      </a:r>
                      <a:endParaRPr lang="en-US" sz="1100"/>
                    </a:p>
                    <a:p>
                      <a:pPr algn="l" marL="431801" indent="-215900" lvl="1">
                        <a:lnSpc>
                          <a:spcPts val="2800"/>
                        </a:lnSpc>
                        <a:buFont typeface="Arial"/>
                        <a:buChar char="•"/>
                      </a:pPr>
                      <a:r>
                        <a:rPr lang="en-US" sz="2000">
                          <a:solidFill>
                            <a:srgbClr val="000000"/>
                          </a:solidFill>
                          <a:latin typeface="Arial"/>
                        </a:rPr>
                        <a:t>Ancient Greek and Roman mythology</a:t>
                      </a:r>
                    </a:p>
                    <a:p>
                      <a:pPr algn="l" marL="431801" indent="-215900" lvl="1">
                        <a:lnSpc>
                          <a:spcPts val="2800"/>
                        </a:lnSpc>
                        <a:buFont typeface="Arial"/>
                        <a:buChar char="•"/>
                      </a:pPr>
                      <a:r>
                        <a:rPr lang="en-US" sz="2000">
                          <a:solidFill>
                            <a:srgbClr val="000000"/>
                          </a:solidFill>
                          <a:latin typeface="Arial"/>
                        </a:rPr>
                        <a:t>Portraits of people</a:t>
                      </a:r>
                    </a:p>
                    <a:p>
                      <a:pPr algn="l" marL="431801" indent="-215900" lvl="1">
                        <a:lnSpc>
                          <a:spcPts val="2800"/>
                        </a:lnSpc>
                        <a:buFont typeface="Arial"/>
                        <a:buChar char="•"/>
                      </a:pPr>
                      <a:r>
                        <a:rPr lang="en-US" sz="2000">
                          <a:solidFill>
                            <a:srgbClr val="000000"/>
                          </a:solidFill>
                          <a:latin typeface="Arial"/>
                        </a:rPr>
                        <a:t>Landscapes</a:t>
                      </a:r>
                    </a:p>
                    <a:p>
                      <a:pPr algn="l" marL="431801" indent="-215900" lvl="1">
                        <a:lnSpc>
                          <a:spcPts val="2800"/>
                        </a:lnSpc>
                        <a:buFont typeface="Arial"/>
                        <a:buChar char="•"/>
                      </a:pPr>
                      <a:r>
                        <a:rPr lang="en-US" sz="2000">
                          <a:solidFill>
                            <a:srgbClr val="000000"/>
                          </a:solidFill>
                          <a:latin typeface="Arial"/>
                        </a:rPr>
                        <a:t>Natural themes</a:t>
                      </a:r>
                    </a:p>
                    <a:p>
                      <a:pPr algn="l" marL="431801" indent="-215900" lvl="1">
                        <a:lnSpc>
                          <a:spcPts val="2800"/>
                        </a:lnSpc>
                        <a:buFont typeface="Arial"/>
                        <a:buChar char="•"/>
                      </a:pPr>
                      <a:r>
                        <a:rPr lang="en-US" sz="2000">
                          <a:solidFill>
                            <a:srgbClr val="000000"/>
                          </a:solidFill>
                          <a:latin typeface="Arial"/>
                        </a:rPr>
                        <a:t>Scenes from everyday life</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4256">
                <a:tc gridSpan="2">
                  <a:txBody>
                    <a:bodyPr anchor="t" rtlCol="false"/>
                    <a:lstStyle/>
                    <a:p>
                      <a:pPr algn="ctr">
                        <a:lnSpc>
                          <a:spcPts val="2800"/>
                        </a:lnSpc>
                        <a:defRPr/>
                      </a:pPr>
                      <a:r>
                        <a:rPr lang="en-US" sz="2000">
                          <a:solidFill>
                            <a:srgbClr val="000000"/>
                          </a:solidFill>
                          <a:latin typeface="Arial Bold Italics"/>
                        </a:rPr>
                        <a:t>Materials and Colours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sz="2000">
                          <a:solidFill>
                            <a:srgbClr val="000000"/>
                          </a:solidFill>
                          <a:latin typeface="Arial Bold Italics"/>
                        </a:rPr>
                        <a:t>Materials and Colours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3272719">
                <a:tc>
                  <a:txBody>
                    <a:bodyPr anchor="t" rtlCol="false"/>
                    <a:lstStyle/>
                    <a:p>
                      <a:pPr algn="l" marL="431801" indent="-215900" lvl="1">
                        <a:lnSpc>
                          <a:spcPts val="2800"/>
                        </a:lnSpc>
                        <a:buFont typeface="Arial"/>
                        <a:buChar char="•"/>
                        <a:defRPr/>
                      </a:pPr>
                      <a:r>
                        <a:rPr lang="en-US" sz="2000">
                          <a:solidFill>
                            <a:srgbClr val="000000"/>
                          </a:solidFill>
                          <a:latin typeface="Arial"/>
                        </a:rPr>
                        <a:t>Paintings were done on wooden panels or onto walls while the plaster was wet (fresco)</a:t>
                      </a:r>
                      <a:endParaRPr lang="en-US" sz="1100"/>
                    </a:p>
                    <a:p>
                      <a:pPr algn="l" marL="431801" indent="-215900" lvl="1">
                        <a:lnSpc>
                          <a:spcPts val="2800"/>
                        </a:lnSpc>
                        <a:buFont typeface="Arial"/>
                        <a:buChar char="•"/>
                      </a:pPr>
                      <a:r>
                        <a:rPr lang="en-US" sz="2000">
                          <a:solidFill>
                            <a:srgbClr val="000000"/>
                          </a:solidFill>
                          <a:latin typeface="Arial"/>
                        </a:rPr>
                        <a:t>Pigments were made with egg yolk which dried easily.</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rPr>
                        <a:t>Paintings were done on </a:t>
                      </a:r>
                      <a:r>
                        <a:rPr lang="en-US" sz="2000">
                          <a:solidFill>
                            <a:srgbClr val="000000"/>
                          </a:solidFill>
                          <a:latin typeface="Arial Bold"/>
                        </a:rPr>
                        <a:t>canvas</a:t>
                      </a:r>
                      <a:r>
                        <a:rPr lang="en-US" sz="2000">
                          <a:solidFill>
                            <a:srgbClr val="000000"/>
                          </a:solidFill>
                          <a:latin typeface="Arial"/>
                        </a:rPr>
                        <a:t> (woven sheet of flax) or </a:t>
                      </a:r>
                      <a:r>
                        <a:rPr lang="en-US" sz="2000">
                          <a:solidFill>
                            <a:srgbClr val="000000"/>
                          </a:solidFill>
                          <a:latin typeface="Arial Bold"/>
                        </a:rPr>
                        <a:t>fresco</a:t>
                      </a:r>
                      <a:r>
                        <a:rPr lang="en-US" sz="2000">
                          <a:solidFill>
                            <a:srgbClr val="000000"/>
                          </a:solidFill>
                          <a:latin typeface="Arial"/>
                        </a:rPr>
                        <a:t>. </a:t>
                      </a:r>
                      <a:endParaRPr lang="en-US" sz="1100"/>
                    </a:p>
                    <a:p>
                      <a:pPr algn="l" marL="431801" indent="-215900" lvl="1">
                        <a:lnSpc>
                          <a:spcPts val="2800"/>
                        </a:lnSpc>
                        <a:buFont typeface="Arial"/>
                        <a:buChar char="•"/>
                      </a:pPr>
                      <a:r>
                        <a:rPr lang="en-US" sz="2000">
                          <a:solidFill>
                            <a:srgbClr val="000000"/>
                          </a:solidFill>
                          <a:latin typeface="Arial"/>
                        </a:rPr>
                        <a:t>•Paint was </a:t>
                      </a:r>
                      <a:r>
                        <a:rPr lang="en-US" sz="2000">
                          <a:solidFill>
                            <a:srgbClr val="000000"/>
                          </a:solidFill>
                          <a:latin typeface="Arial Bold"/>
                        </a:rPr>
                        <a:t>mixed with oil </a:t>
                      </a:r>
                      <a:r>
                        <a:rPr lang="en-US" sz="2000">
                          <a:solidFill>
                            <a:srgbClr val="000000"/>
                          </a:solidFill>
                          <a:latin typeface="Arial"/>
                        </a:rPr>
                        <a:t>– this dried more slowly and allowed artists to be more precise, vary colour and add shading</a:t>
                      </a:r>
                    </a:p>
                    <a:p>
                      <a:pPr algn="l" marL="431801" indent="-215900" lvl="1">
                        <a:lnSpc>
                          <a:spcPts val="2800"/>
                        </a:lnSpc>
                        <a:buFont typeface="Arial"/>
                        <a:buChar char="•"/>
                      </a:pPr>
                      <a:r>
                        <a:rPr lang="en-US" sz="2000">
                          <a:solidFill>
                            <a:srgbClr val="000000"/>
                          </a:solidFill>
                          <a:latin typeface="Arial"/>
                        </a:rPr>
                        <a:t>New technique – </a:t>
                      </a:r>
                      <a:r>
                        <a:rPr lang="en-US" sz="2000">
                          <a:solidFill>
                            <a:srgbClr val="000000"/>
                          </a:solidFill>
                          <a:latin typeface="Arial Bold"/>
                        </a:rPr>
                        <a:t>sfumato</a:t>
                      </a:r>
                      <a:r>
                        <a:rPr lang="en-US" sz="2000">
                          <a:solidFill>
                            <a:srgbClr val="000000"/>
                          </a:solidFill>
                          <a:latin typeface="Arial"/>
                        </a:rPr>
                        <a:t> (smoky) involved the blurring or smudging lines and colours to soften textures and create a smoky effect.</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3333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Painting: Medieval vs Renaissance</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aphicFrame>
        <p:nvGraphicFramePr>
          <p:cNvPr name="Table 10" id="10"/>
          <p:cNvGraphicFramePr>
            <a:graphicFrameLocks noGrp="true"/>
          </p:cNvGraphicFramePr>
          <p:nvPr/>
        </p:nvGraphicFramePr>
        <p:xfrm>
          <a:off x="1028700" y="1505236"/>
          <a:ext cx="15609955" cy="6896100"/>
        </p:xfrm>
        <a:graphic>
          <a:graphicData uri="http://schemas.openxmlformats.org/drawingml/2006/table">
            <a:tbl>
              <a:tblPr/>
              <a:tblGrid>
                <a:gridCol w="7804977"/>
                <a:gridCol w="7804977"/>
              </a:tblGrid>
              <a:tr h="794967">
                <a:tc>
                  <a:txBody>
                    <a:bodyPr anchor="t" rtlCol="false"/>
                    <a:lstStyle/>
                    <a:p>
                      <a:pPr algn="ctr">
                        <a:lnSpc>
                          <a:spcPts val="2800"/>
                        </a:lnSpc>
                        <a:defRPr/>
                      </a:pPr>
                      <a:r>
                        <a:rPr lang="en-US" sz="2000">
                          <a:solidFill>
                            <a:srgbClr val="FFFFFF"/>
                          </a:solidFill>
                          <a:latin typeface="Arial Bold"/>
                        </a:rPr>
                        <a:t>Medieval Painting</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800"/>
                        </a:lnSpc>
                        <a:defRPr/>
                      </a:pPr>
                      <a:r>
                        <a:rPr lang="en-US" sz="2000">
                          <a:solidFill>
                            <a:srgbClr val="FFFFFF"/>
                          </a:solidFill>
                          <a:latin typeface="Arial Bold"/>
                        </a:rPr>
                        <a:t>Renaissance Painting</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r h="794967">
                <a:tc gridSpan="2">
                  <a:txBody>
                    <a:bodyPr anchor="t" rtlCol="false"/>
                    <a:lstStyle/>
                    <a:p>
                      <a:pPr algn="ctr">
                        <a:lnSpc>
                          <a:spcPts val="2800"/>
                        </a:lnSpc>
                        <a:defRPr/>
                      </a:pPr>
                      <a:r>
                        <a:rPr lang="en-US" sz="2000">
                          <a:solidFill>
                            <a:srgbClr val="000000"/>
                          </a:solidFill>
                          <a:latin typeface="Arial Bold Italics"/>
                        </a:rPr>
                        <a:t>Perspective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sz="2000">
                          <a:solidFill>
                            <a:srgbClr val="000000"/>
                          </a:solidFill>
                          <a:latin typeface="Arial Bold Italics"/>
                        </a:rPr>
                        <a:t>Perspective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1503733">
                <a:tc>
                  <a:txBody>
                    <a:bodyPr anchor="t" rtlCol="false"/>
                    <a:lstStyle/>
                    <a:p>
                      <a:pPr algn="l" marL="431801" indent="-215900" lvl="1">
                        <a:lnSpc>
                          <a:spcPts val="2800"/>
                        </a:lnSpc>
                        <a:buFont typeface="Arial"/>
                        <a:buChar char="•"/>
                        <a:defRPr/>
                      </a:pPr>
                      <a:r>
                        <a:rPr lang="en-US" sz="2000">
                          <a:solidFill>
                            <a:srgbClr val="000000"/>
                          </a:solidFill>
                          <a:latin typeface="Arial"/>
                        </a:rPr>
                        <a:t>Medieval art was flat and appears two-dimensional</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rPr>
                        <a:t>Renaissance art used perspective to create depth and distance in a painting </a:t>
                      </a:r>
                      <a:endParaRPr lang="en-US" sz="1100"/>
                    </a:p>
                    <a:p>
                      <a:pPr algn="l" marL="431801" indent="-215900" lvl="1">
                        <a:lnSpc>
                          <a:spcPts val="2800"/>
                        </a:lnSpc>
                        <a:buFont typeface="Arial"/>
                        <a:buChar char="•"/>
                      </a:pPr>
                      <a:r>
                        <a:rPr lang="en-US" sz="2000">
                          <a:solidFill>
                            <a:srgbClr val="000000"/>
                          </a:solidFill>
                          <a:latin typeface="Arial"/>
                        </a:rPr>
                        <a:t>This created a three-dimensional effect.</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4967">
                <a:tc gridSpan="2">
                  <a:txBody>
                    <a:bodyPr anchor="t" rtlCol="false"/>
                    <a:lstStyle/>
                    <a:p>
                      <a:pPr algn="ctr">
                        <a:lnSpc>
                          <a:spcPts val="2800"/>
                        </a:lnSpc>
                        <a:defRPr/>
                      </a:pPr>
                      <a:r>
                        <a:rPr lang="en-US" sz="2000">
                          <a:solidFill>
                            <a:srgbClr val="000000"/>
                          </a:solidFill>
                          <a:latin typeface="Arial Bold Italics"/>
                        </a:rPr>
                        <a:t>People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sz="2000">
                          <a:solidFill>
                            <a:srgbClr val="000000"/>
                          </a:solidFill>
                          <a:latin typeface="Arial Bold Italics"/>
                        </a:rPr>
                        <a:t>People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2212499">
                <a:tc>
                  <a:txBody>
                    <a:bodyPr anchor="t" rtlCol="false"/>
                    <a:lstStyle/>
                    <a:p>
                      <a:pPr algn="l" marL="431801" indent="-215900" lvl="1">
                        <a:lnSpc>
                          <a:spcPts val="2800"/>
                        </a:lnSpc>
                        <a:buFont typeface="Arial"/>
                        <a:buChar char="•"/>
                        <a:defRPr/>
                      </a:pPr>
                      <a:r>
                        <a:rPr lang="en-US" sz="2000">
                          <a:solidFill>
                            <a:srgbClr val="000000"/>
                          </a:solidFill>
                          <a:latin typeface="Arial"/>
                        </a:rPr>
                        <a:t>People did not look ‘real’.</a:t>
                      </a:r>
                      <a:endParaRPr lang="en-US" sz="1100"/>
                    </a:p>
                    <a:p>
                      <a:pPr algn="l" marL="431801" indent="-215900" lvl="1">
                        <a:lnSpc>
                          <a:spcPts val="2800"/>
                        </a:lnSpc>
                        <a:buFont typeface="Arial"/>
                        <a:buChar char="•"/>
                      </a:pPr>
                      <a:r>
                        <a:rPr lang="en-US" sz="2000">
                          <a:solidFill>
                            <a:srgbClr val="000000"/>
                          </a:solidFill>
                          <a:latin typeface="Arial"/>
                        </a:rPr>
                        <a:t>Their bodies were not to scale</a:t>
                      </a:r>
                    </a:p>
                    <a:p>
                      <a:pPr algn="l" marL="431801" indent="-215900" lvl="1">
                        <a:lnSpc>
                          <a:spcPts val="2800"/>
                        </a:lnSpc>
                        <a:buFont typeface="Arial"/>
                        <a:buChar char="•"/>
                      </a:pPr>
                      <a:r>
                        <a:rPr lang="en-US" sz="2000">
                          <a:solidFill>
                            <a:srgbClr val="000000"/>
                          </a:solidFill>
                          <a:latin typeface="Arial"/>
                        </a:rPr>
                        <a:t>Limbs were often the wrong size</a:t>
                      </a:r>
                    </a:p>
                    <a:p>
                      <a:pPr algn="l" marL="431801" indent="-215900" lvl="1">
                        <a:lnSpc>
                          <a:spcPts val="2800"/>
                        </a:lnSpc>
                        <a:buFont typeface="Arial"/>
                        <a:buChar char="•"/>
                      </a:pPr>
                      <a:r>
                        <a:rPr lang="en-US" sz="2000">
                          <a:solidFill>
                            <a:srgbClr val="000000"/>
                          </a:solidFill>
                          <a:latin typeface="Arial"/>
                        </a:rPr>
                        <a:t>Faces were often the same and had lifeless expressions</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Bold"/>
                        </a:rPr>
                        <a:t>Anatomy</a:t>
                      </a:r>
                      <a:r>
                        <a:rPr lang="en-US" sz="2000">
                          <a:solidFill>
                            <a:srgbClr val="000000"/>
                          </a:solidFill>
                          <a:latin typeface="Arial"/>
                        </a:rPr>
                        <a:t> was the study of the structure of the human body.</a:t>
                      </a:r>
                      <a:endParaRPr lang="en-US" sz="1100"/>
                    </a:p>
                    <a:p>
                      <a:pPr algn="l" marL="431801" indent="-215900" lvl="1">
                        <a:lnSpc>
                          <a:spcPts val="2800"/>
                        </a:lnSpc>
                        <a:buFont typeface="Arial"/>
                        <a:buChar char="•"/>
                      </a:pPr>
                      <a:r>
                        <a:rPr lang="en-US" sz="2000">
                          <a:solidFill>
                            <a:srgbClr val="000000"/>
                          </a:solidFill>
                          <a:latin typeface="Arial"/>
                        </a:rPr>
                        <a:t>Most Renaissance artists studied the body so it helped them make people look ‘real’.</a:t>
                      </a:r>
                    </a:p>
                    <a:p>
                      <a:pPr algn="l" marL="431801" indent="-215900" lvl="1">
                        <a:lnSpc>
                          <a:spcPts val="2800"/>
                        </a:lnSpc>
                        <a:buFont typeface="Arial"/>
                        <a:buChar char="•"/>
                      </a:pPr>
                      <a:r>
                        <a:rPr lang="en-US" sz="2000">
                          <a:solidFill>
                            <a:srgbClr val="000000"/>
                          </a:solidFill>
                          <a:latin typeface="Arial"/>
                        </a:rPr>
                        <a:t>They used many details such as wrinkles, muscles, shadows and clothing folds.</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4967">
                <a:tc gridSpan="2">
                  <a:txBody>
                    <a:bodyPr anchor="t" rtlCol="false"/>
                    <a:lstStyle/>
                    <a:p>
                      <a:pPr algn="ctr">
                        <a:lnSpc>
                          <a:spcPts val="2800"/>
                        </a:lnSpc>
                        <a:defRPr/>
                      </a:pPr>
                      <a:r>
                        <a:rPr lang="en-US" sz="2000">
                          <a:solidFill>
                            <a:srgbClr val="000000"/>
                          </a:solidFill>
                          <a:latin typeface="Arial"/>
                        </a:rPr>
                        <a:t>THE KEY DIFFERENCE BETWEEN MEDIEVAL AND RENAISSANCE ART IS </a:t>
                      </a:r>
                      <a:r>
                        <a:rPr lang="en-US" sz="2000">
                          <a:solidFill>
                            <a:srgbClr val="000000"/>
                          </a:solidFill>
                          <a:latin typeface="Arial Bold"/>
                        </a:rPr>
                        <a:t>REALISM.</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sz="2000">
                          <a:solidFill>
                            <a:srgbClr val="000000"/>
                          </a:solidFill>
                          <a:latin typeface="Arial"/>
                        </a:rPr>
                        <a:t>THE KEY DIFFERENCE BETWEEN MEDIEVAL AND RENAISSANCE ART IS </a:t>
                      </a:r>
                      <a:r>
                        <a:rPr lang="en-US" sz="2000">
                          <a:solidFill>
                            <a:srgbClr val="000000"/>
                          </a:solidFill>
                          <a:latin typeface="Arial Bold"/>
                        </a:rPr>
                        <a:t>REALISM.</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bl>
          </a:graphicData>
        </a:graphic>
      </p:graphicFrame>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3333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Painting: Medieval vs Renaissance</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74, Artefact, 2nd Edition)</a:t>
            </a:r>
          </a:p>
        </p:txBody>
      </p:sp>
      <p:sp>
        <p:nvSpPr>
          <p:cNvPr name="TextBox 13" id="13"/>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How did subject matter differ between medieval and Renaissance paintings?</a:t>
            </a:r>
          </a:p>
          <a:p>
            <a:pPr algn="l" marL="647702" indent="-323851" lvl="1">
              <a:lnSpc>
                <a:spcPts val="4200"/>
              </a:lnSpc>
              <a:buAutoNum type="arabicPeriod" startAt="1"/>
            </a:pPr>
            <a:r>
              <a:rPr lang="en-US" sz="3000">
                <a:solidFill>
                  <a:srgbClr val="0DA33B"/>
                </a:solidFill>
                <a:latin typeface="Arial"/>
              </a:rPr>
              <a:t>How was paint made in (a) the Middle Ages and (b) the Renaissance?</a:t>
            </a:r>
          </a:p>
          <a:p>
            <a:pPr algn="l" marL="647702" indent="-323851" lvl="1">
              <a:lnSpc>
                <a:spcPts val="4200"/>
              </a:lnSpc>
              <a:buAutoNum type="arabicPeriod" startAt="1"/>
            </a:pPr>
            <a:r>
              <a:rPr lang="en-US" sz="3000">
                <a:solidFill>
                  <a:srgbClr val="0DA33B"/>
                </a:solidFill>
                <a:latin typeface="Arial"/>
              </a:rPr>
              <a:t>Explain the following terms: Fresco; Sfumato; Perspective; Anatomy</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74, Artefact, 2nd Edition)</a:t>
            </a:r>
          </a:p>
        </p:txBody>
      </p:sp>
      <p:sp>
        <p:nvSpPr>
          <p:cNvPr name="TextBox 13" id="13"/>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1.    Medieval subject matter: usually religious; Renaissance subject matter: mythology, portraits, nature, religion, everyday life. </a:t>
            </a:r>
          </a:p>
          <a:p>
            <a:pPr algn="l">
              <a:lnSpc>
                <a:spcPts val="4200"/>
              </a:lnSpc>
            </a:pPr>
            <a:r>
              <a:rPr lang="en-US" sz="3000">
                <a:solidFill>
                  <a:srgbClr val="000000"/>
                </a:solidFill>
                <a:latin typeface="Arial"/>
              </a:rPr>
              <a:t>2.    (a) The Middle Ages: powdered pigments were mixed with egg yolk to produce egg tempera paint; (b) The Renaissance: the paint was mixed with oil.</a:t>
            </a:r>
          </a:p>
          <a:p>
            <a:pPr algn="l">
              <a:lnSpc>
                <a:spcPts val="4200"/>
              </a:lnSpc>
            </a:pPr>
            <a:r>
              <a:rPr lang="en-US" sz="3000">
                <a:solidFill>
                  <a:srgbClr val="000000"/>
                </a:solidFill>
                <a:latin typeface="Arial"/>
              </a:rPr>
              <a:t>3.    Fresco; painting was completed on wet plaster</a:t>
            </a:r>
          </a:p>
          <a:p>
            <a:pPr algn="l">
              <a:lnSpc>
                <a:spcPts val="4200"/>
              </a:lnSpc>
            </a:pPr>
            <a:r>
              <a:rPr lang="en-US" sz="3000">
                <a:solidFill>
                  <a:srgbClr val="000000"/>
                </a:solidFill>
                <a:latin typeface="Arial"/>
              </a:rPr>
              <a:t>Sfumato: shading and smudging of colours to create a ‘smoky’ effect.</a:t>
            </a:r>
          </a:p>
          <a:p>
            <a:pPr algn="l">
              <a:lnSpc>
                <a:spcPts val="4200"/>
              </a:lnSpc>
            </a:pPr>
            <a:r>
              <a:rPr lang="en-US" sz="3000">
                <a:solidFill>
                  <a:srgbClr val="000000"/>
                </a:solidFill>
                <a:latin typeface="Arial"/>
              </a:rPr>
              <a:t>Perspective: the creation of depth and distance in a painting to add a three-dimensional effect</a:t>
            </a:r>
          </a:p>
          <a:p>
            <a:pPr algn="l">
              <a:lnSpc>
                <a:spcPts val="4200"/>
              </a:lnSpc>
            </a:pPr>
            <a:r>
              <a:rPr lang="en-US" sz="3000">
                <a:solidFill>
                  <a:srgbClr val="000000"/>
                </a:solidFill>
                <a:latin typeface="Arial"/>
              </a:rPr>
              <a:t>Anatomy: the study of the structure of the human body.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1608580" y="1943099"/>
            <a:ext cx="5030075" cy="7494812"/>
          </a:xfrm>
          <a:custGeom>
            <a:avLst/>
            <a:gdLst/>
            <a:ahLst/>
            <a:cxnLst/>
            <a:rect r="r" b="b" t="t" l="l"/>
            <a:pathLst>
              <a:path h="7494812" w="5030075">
                <a:moveTo>
                  <a:pt x="0" y="0"/>
                </a:moveTo>
                <a:lnTo>
                  <a:pt x="5030075" y="0"/>
                </a:lnTo>
                <a:lnTo>
                  <a:pt x="5030075" y="7494812"/>
                </a:lnTo>
                <a:lnTo>
                  <a:pt x="0" y="7494812"/>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A Closer Look at Renaissance Paintings</a:t>
            </a:r>
          </a:p>
        </p:txBody>
      </p:sp>
      <p:sp>
        <p:nvSpPr>
          <p:cNvPr name="TextBox 13" id="13"/>
          <p:cNvSpPr txBox="true"/>
          <p:nvPr/>
        </p:nvSpPr>
        <p:spPr>
          <a:xfrm rot="0">
            <a:off x="1028700" y="2422524"/>
            <a:ext cx="10275080" cy="4848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a:t>
            </a:r>
            <a:r>
              <a:rPr lang="en-US" sz="3000">
                <a:solidFill>
                  <a:srgbClr val="000000"/>
                </a:solidFill>
                <a:latin typeface="Arial Italics"/>
              </a:rPr>
              <a:t>Mona Lisa </a:t>
            </a:r>
            <a:r>
              <a:rPr lang="en-US" sz="3000">
                <a:solidFill>
                  <a:srgbClr val="000000"/>
                </a:solidFill>
                <a:latin typeface="Arial"/>
              </a:rPr>
              <a:t>is one of the world's most famous paintings. It is housed in the Louvre Museum in Paris. It was a portrait of the wife of a wealthy Florentine merchant and took over two years to complete. In it, da Vinci made use of</a:t>
            </a:r>
            <a:r>
              <a:rPr lang="en-US" sz="3000">
                <a:solidFill>
                  <a:srgbClr val="000000"/>
                </a:solidFill>
                <a:latin typeface="Arial"/>
              </a:rPr>
              <a:t> sfumato to make the skin appear soft. He used tiny brush strokes to blend the clours from one area into the next, leaving no hard lines. He also used light and shadow to focus attention on her smile and eyes. The detail on her face and body shows his detailed knowledge of the human body. </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0">
            <a:off x="1028700" y="1857374"/>
            <a:ext cx="15609955" cy="688974"/>
          </a:xfrm>
          <a:prstGeom prst="rect">
            <a:avLst/>
          </a:prstGeom>
        </p:spPr>
        <p:txBody>
          <a:bodyPr anchor="t" rtlCol="false" tIns="0" lIns="0" bIns="0" rIns="0">
            <a:spAutoFit/>
          </a:bodyPr>
          <a:lstStyle/>
          <a:p>
            <a:pPr algn="l">
              <a:lnSpc>
                <a:spcPts val="5600"/>
              </a:lnSpc>
            </a:pPr>
            <a:r>
              <a:rPr lang="en-US" sz="4000">
                <a:solidFill>
                  <a:srgbClr val="004AAD"/>
                </a:solidFill>
                <a:latin typeface="Canva Sans Bold"/>
              </a:rPr>
              <a:t>Da Vinci's </a:t>
            </a:r>
            <a:r>
              <a:rPr lang="en-US" sz="4000">
                <a:solidFill>
                  <a:srgbClr val="004AAD"/>
                </a:solidFill>
                <a:latin typeface="Canva Sans Bold Italics"/>
              </a:rPr>
              <a:t>Mona Lisa</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8330224" y="2244724"/>
            <a:ext cx="8308431" cy="6470415"/>
          </a:xfrm>
          <a:custGeom>
            <a:avLst/>
            <a:gdLst/>
            <a:ahLst/>
            <a:cxnLst/>
            <a:rect r="r" b="b" t="t" l="l"/>
            <a:pathLst>
              <a:path h="6470415" w="8308431">
                <a:moveTo>
                  <a:pt x="0" y="0"/>
                </a:moveTo>
                <a:lnTo>
                  <a:pt x="8308431" y="0"/>
                </a:lnTo>
                <a:lnTo>
                  <a:pt x="8308431" y="6470415"/>
                </a:lnTo>
                <a:lnTo>
                  <a:pt x="0" y="6470415"/>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A Closer Look at Renaissance Paintings</a:t>
            </a:r>
          </a:p>
        </p:txBody>
      </p:sp>
      <p:sp>
        <p:nvSpPr>
          <p:cNvPr name="TextBox 13" id="13"/>
          <p:cNvSpPr txBox="true"/>
          <p:nvPr/>
        </p:nvSpPr>
        <p:spPr>
          <a:xfrm rot="0">
            <a:off x="1028700" y="2441574"/>
            <a:ext cx="6996724"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Italics"/>
              </a:rPr>
              <a:t>The Last  Supper </a:t>
            </a:r>
            <a:r>
              <a:rPr lang="en-US" sz="2500">
                <a:solidFill>
                  <a:srgbClr val="000000"/>
                </a:solidFill>
                <a:latin typeface="Arial"/>
              </a:rPr>
              <a:t>is one of the best examples of changes brought to art by the Renaissance. It shows the moment when Jesus Christ tells his disciples that one of them will betray him. The painting shows da Vinci's excellent use of perspective, which can be see in the wall behind the table receding away from the viewer. As well as creating depth in the room, da Vinci also made Christ the focus of attention, by having the others look or point at him. The painting is itself an experiment. It was painted on the wall of a monastery but instead of painting on wet plaster, da Vinci decided to experiment with using oil and tempera directly onto the dry wall. This was a disaster as the paint soon began peeling off the wall. Many attempts have since been made to preserve it. </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0">
            <a:off x="1028700" y="1857374"/>
            <a:ext cx="15609955" cy="688974"/>
          </a:xfrm>
          <a:prstGeom prst="rect">
            <a:avLst/>
          </a:prstGeom>
        </p:spPr>
        <p:txBody>
          <a:bodyPr anchor="t" rtlCol="false" tIns="0" lIns="0" bIns="0" rIns="0">
            <a:spAutoFit/>
          </a:bodyPr>
          <a:lstStyle/>
          <a:p>
            <a:pPr algn="l">
              <a:lnSpc>
                <a:spcPts val="5600"/>
              </a:lnSpc>
            </a:pPr>
            <a:r>
              <a:rPr lang="en-US" sz="4000">
                <a:solidFill>
                  <a:srgbClr val="004AAD"/>
                </a:solidFill>
                <a:latin typeface="Canva Sans Bold"/>
              </a:rPr>
              <a:t>Da Vinci's </a:t>
            </a:r>
            <a:r>
              <a:rPr lang="en-US" sz="4000">
                <a:solidFill>
                  <a:srgbClr val="004AAD"/>
                </a:solidFill>
                <a:latin typeface="Canva Sans Bold Italics"/>
              </a:rPr>
              <a:t>The Last Supper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7" id="7"/>
          <p:cNvGrpSpPr/>
          <p:nvPr/>
        </p:nvGrpSpPr>
        <p:grpSpPr>
          <a:xfrm rot="0">
            <a:off x="1628631" y="4605219"/>
            <a:ext cx="2433409" cy="1087094"/>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9" id="9"/>
            <p:cNvSpPr txBox="true"/>
            <p:nvPr/>
          </p:nvSpPr>
          <p:spPr>
            <a:xfrm>
              <a:off x="177800" y="-47625"/>
              <a:ext cx="655707"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rPr>
                <a:t>1450</a:t>
              </a:r>
            </a:p>
          </p:txBody>
        </p:sp>
      </p:grpSp>
      <p:grpSp>
        <p:nvGrpSpPr>
          <p:cNvPr name="Group 10" id="10"/>
          <p:cNvGrpSpPr/>
          <p:nvPr/>
        </p:nvGrpSpPr>
        <p:grpSpPr>
          <a:xfrm rot="0">
            <a:off x="3742617" y="4605219"/>
            <a:ext cx="2318148" cy="1087094"/>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2" id="12"/>
            <p:cNvSpPr txBox="true"/>
            <p:nvPr/>
          </p:nvSpPr>
          <p:spPr>
            <a:xfrm>
              <a:off x="177800" y="-47625"/>
              <a:ext cx="612618"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rPr>
                <a:t>1453</a:t>
              </a:r>
            </a:p>
          </p:txBody>
        </p:sp>
      </p:grpSp>
      <p:grpSp>
        <p:nvGrpSpPr>
          <p:cNvPr name="Group 13" id="13"/>
          <p:cNvGrpSpPr/>
          <p:nvPr/>
        </p:nvGrpSpPr>
        <p:grpSpPr>
          <a:xfrm rot="0">
            <a:off x="5784486" y="4605219"/>
            <a:ext cx="2404480" cy="1087094"/>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5" id="15"/>
            <p:cNvSpPr txBox="true"/>
            <p:nvPr/>
          </p:nvSpPr>
          <p:spPr>
            <a:xfrm>
              <a:off x="177800" y="-47625"/>
              <a:ext cx="644892"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rPr>
                <a:t>1495</a:t>
              </a:r>
            </a:p>
          </p:txBody>
        </p:sp>
      </p:grpSp>
      <p:sp>
        <p:nvSpPr>
          <p:cNvPr name="AutoShape 16" id="16"/>
          <p:cNvSpPr/>
          <p:nvPr/>
        </p:nvSpPr>
        <p:spPr>
          <a:xfrm flipV="true">
            <a:off x="2813393" y="5906859"/>
            <a:ext cx="0" cy="2554863"/>
          </a:xfrm>
          <a:prstGeom prst="line">
            <a:avLst/>
          </a:prstGeom>
          <a:ln cap="flat" w="9525">
            <a:solidFill>
              <a:srgbClr val="0F6FC6"/>
            </a:solidFill>
            <a:prstDash val="solid"/>
            <a:headEnd type="none" len="sm" w="sm"/>
            <a:tailEnd type="none" len="sm" w="sm"/>
          </a:ln>
        </p:spPr>
      </p:sp>
      <p:grpSp>
        <p:nvGrpSpPr>
          <p:cNvPr name="Group 17" id="17"/>
          <p:cNvGrpSpPr/>
          <p:nvPr/>
        </p:nvGrpSpPr>
        <p:grpSpPr>
          <a:xfrm rot="0">
            <a:off x="7861766" y="4605219"/>
            <a:ext cx="2433409" cy="1087094"/>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9" id="19"/>
            <p:cNvSpPr txBox="true"/>
            <p:nvPr/>
          </p:nvSpPr>
          <p:spPr>
            <a:xfrm>
              <a:off x="177800" y="-47625"/>
              <a:ext cx="655707"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rPr>
                <a:t>1512</a:t>
              </a:r>
            </a:p>
          </p:txBody>
        </p:sp>
      </p:grpSp>
      <p:grpSp>
        <p:nvGrpSpPr>
          <p:cNvPr name="Group 20" id="20"/>
          <p:cNvGrpSpPr/>
          <p:nvPr/>
        </p:nvGrpSpPr>
        <p:grpSpPr>
          <a:xfrm rot="0">
            <a:off x="9975753" y="4605219"/>
            <a:ext cx="2318148" cy="1087094"/>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2" id="22"/>
            <p:cNvSpPr txBox="true"/>
            <p:nvPr/>
          </p:nvSpPr>
          <p:spPr>
            <a:xfrm>
              <a:off x="177800" y="-47625"/>
              <a:ext cx="612618"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rPr>
                <a:t>1517</a:t>
              </a:r>
            </a:p>
          </p:txBody>
        </p:sp>
      </p:grpSp>
      <p:grpSp>
        <p:nvGrpSpPr>
          <p:cNvPr name="Group 23" id="23"/>
          <p:cNvGrpSpPr/>
          <p:nvPr/>
        </p:nvGrpSpPr>
        <p:grpSpPr>
          <a:xfrm rot="0">
            <a:off x="12017622" y="4605219"/>
            <a:ext cx="2404480" cy="1087094"/>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5" id="25"/>
            <p:cNvSpPr txBox="true"/>
            <p:nvPr/>
          </p:nvSpPr>
          <p:spPr>
            <a:xfrm>
              <a:off x="177800" y="-47625"/>
              <a:ext cx="644892"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rPr>
                <a:t>1599</a:t>
              </a:r>
            </a:p>
          </p:txBody>
        </p:sp>
      </p:grpSp>
      <p:grpSp>
        <p:nvGrpSpPr>
          <p:cNvPr name="Group 26" id="26"/>
          <p:cNvGrpSpPr/>
          <p:nvPr/>
        </p:nvGrpSpPr>
        <p:grpSpPr>
          <a:xfrm rot="0">
            <a:off x="14098639" y="4605219"/>
            <a:ext cx="2433409" cy="1087094"/>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8" id="28"/>
            <p:cNvSpPr txBox="true"/>
            <p:nvPr/>
          </p:nvSpPr>
          <p:spPr>
            <a:xfrm>
              <a:off x="177800" y="-47625"/>
              <a:ext cx="655707"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rPr>
                <a:t>1610</a:t>
              </a:r>
            </a:p>
          </p:txBody>
        </p:sp>
      </p:grpSp>
      <p:grpSp>
        <p:nvGrpSpPr>
          <p:cNvPr name="Group 29" id="29"/>
          <p:cNvGrpSpPr/>
          <p:nvPr/>
        </p:nvGrpSpPr>
        <p:grpSpPr>
          <a:xfrm rot="0">
            <a:off x="1285675" y="7323461"/>
            <a:ext cx="3119320" cy="1418838"/>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1" id="31"/>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sp>
        <p:nvSpPr>
          <p:cNvPr name="AutoShape 32" id="32"/>
          <p:cNvSpPr/>
          <p:nvPr/>
        </p:nvSpPr>
        <p:spPr>
          <a:xfrm flipV="true">
            <a:off x="6823490" y="5906859"/>
            <a:ext cx="0" cy="2554863"/>
          </a:xfrm>
          <a:prstGeom prst="line">
            <a:avLst/>
          </a:prstGeom>
          <a:ln cap="flat" w="9525">
            <a:solidFill>
              <a:srgbClr val="0F6FC6"/>
            </a:solidFill>
            <a:prstDash val="solid"/>
            <a:headEnd type="none" len="sm" w="sm"/>
            <a:tailEnd type="none" len="sm" w="sm"/>
          </a:ln>
        </p:spPr>
      </p:sp>
      <p:grpSp>
        <p:nvGrpSpPr>
          <p:cNvPr name="Group 33" id="33"/>
          <p:cNvGrpSpPr/>
          <p:nvPr/>
        </p:nvGrpSpPr>
        <p:grpSpPr>
          <a:xfrm rot="0">
            <a:off x="5271816" y="7323461"/>
            <a:ext cx="3119320" cy="1418838"/>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5" id="35"/>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sp>
        <p:nvSpPr>
          <p:cNvPr name="AutoShape 36" id="36"/>
          <p:cNvSpPr/>
          <p:nvPr/>
        </p:nvSpPr>
        <p:spPr>
          <a:xfrm flipV="true">
            <a:off x="11160515" y="5905741"/>
            <a:ext cx="0" cy="2554863"/>
          </a:xfrm>
          <a:prstGeom prst="line">
            <a:avLst/>
          </a:prstGeom>
          <a:ln cap="flat" w="9525">
            <a:solidFill>
              <a:srgbClr val="0F6FC6"/>
            </a:solidFill>
            <a:prstDash val="solid"/>
            <a:headEnd type="none" len="sm" w="sm"/>
            <a:tailEnd type="none" len="sm" w="sm"/>
          </a:ln>
        </p:spPr>
      </p:sp>
      <p:grpSp>
        <p:nvGrpSpPr>
          <p:cNvPr name="Group 37" id="37"/>
          <p:cNvGrpSpPr/>
          <p:nvPr/>
        </p:nvGrpSpPr>
        <p:grpSpPr>
          <a:xfrm rot="0">
            <a:off x="9652432" y="7322343"/>
            <a:ext cx="3119320" cy="1418838"/>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9" id="39"/>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sp>
        <p:nvSpPr>
          <p:cNvPr name="AutoShape 40" id="40"/>
          <p:cNvSpPr/>
          <p:nvPr/>
        </p:nvSpPr>
        <p:spPr>
          <a:xfrm flipV="true">
            <a:off x="15307358" y="5904623"/>
            <a:ext cx="0" cy="2554863"/>
          </a:xfrm>
          <a:prstGeom prst="line">
            <a:avLst/>
          </a:prstGeom>
          <a:ln cap="flat" w="9525">
            <a:solidFill>
              <a:srgbClr val="0F6FC6"/>
            </a:solidFill>
            <a:prstDash val="solid"/>
            <a:headEnd type="none" len="sm" w="sm"/>
            <a:tailEnd type="none" len="sm" w="sm"/>
          </a:ln>
        </p:spPr>
      </p:sp>
      <p:grpSp>
        <p:nvGrpSpPr>
          <p:cNvPr name="Group 41" id="41"/>
          <p:cNvGrpSpPr/>
          <p:nvPr/>
        </p:nvGrpSpPr>
        <p:grpSpPr>
          <a:xfrm rot="0">
            <a:off x="13755683" y="7321225"/>
            <a:ext cx="3119320" cy="1418838"/>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3" id="43"/>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sp>
        <p:nvSpPr>
          <p:cNvPr name="AutoShape 44" id="44"/>
          <p:cNvSpPr/>
          <p:nvPr/>
        </p:nvSpPr>
        <p:spPr>
          <a:xfrm flipV="true">
            <a:off x="4893706" y="1847005"/>
            <a:ext cx="0" cy="2554863"/>
          </a:xfrm>
          <a:prstGeom prst="line">
            <a:avLst/>
          </a:prstGeom>
          <a:ln cap="flat" w="9525">
            <a:solidFill>
              <a:srgbClr val="0F6FC6"/>
            </a:solidFill>
            <a:prstDash val="solid"/>
            <a:headEnd type="none" len="sm" w="sm"/>
            <a:tailEnd type="none" len="sm" w="sm"/>
          </a:ln>
        </p:spPr>
      </p:sp>
      <p:grpSp>
        <p:nvGrpSpPr>
          <p:cNvPr name="Group 45" id="45"/>
          <p:cNvGrpSpPr/>
          <p:nvPr/>
        </p:nvGrpSpPr>
        <p:grpSpPr>
          <a:xfrm rot="0">
            <a:off x="3342031" y="1552901"/>
            <a:ext cx="3119320" cy="1418838"/>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7" id="47"/>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sp>
        <p:nvSpPr>
          <p:cNvPr name="AutoShape 48" id="48"/>
          <p:cNvSpPr/>
          <p:nvPr/>
        </p:nvSpPr>
        <p:spPr>
          <a:xfrm flipV="true">
            <a:off x="9070485" y="1847005"/>
            <a:ext cx="0" cy="2554863"/>
          </a:xfrm>
          <a:prstGeom prst="line">
            <a:avLst/>
          </a:prstGeom>
          <a:ln cap="flat" w="9525">
            <a:solidFill>
              <a:srgbClr val="0F6FC6"/>
            </a:solidFill>
            <a:prstDash val="solid"/>
            <a:headEnd type="none" len="sm" w="sm"/>
            <a:tailEnd type="none" len="sm" w="sm"/>
          </a:ln>
        </p:spPr>
      </p:sp>
      <p:grpSp>
        <p:nvGrpSpPr>
          <p:cNvPr name="Group 49" id="49"/>
          <p:cNvGrpSpPr/>
          <p:nvPr/>
        </p:nvGrpSpPr>
        <p:grpSpPr>
          <a:xfrm rot="0">
            <a:off x="7518811" y="1552901"/>
            <a:ext cx="3119320" cy="1418838"/>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1" id="51"/>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sp>
        <p:nvSpPr>
          <p:cNvPr name="AutoShape 52" id="52"/>
          <p:cNvSpPr/>
          <p:nvPr/>
        </p:nvSpPr>
        <p:spPr>
          <a:xfrm flipV="true">
            <a:off x="13211876" y="1841359"/>
            <a:ext cx="0" cy="2554863"/>
          </a:xfrm>
          <a:prstGeom prst="line">
            <a:avLst/>
          </a:prstGeom>
          <a:ln cap="flat" w="9525">
            <a:solidFill>
              <a:srgbClr val="0F6FC6"/>
            </a:solidFill>
            <a:prstDash val="solid"/>
            <a:headEnd type="none" len="sm" w="sm"/>
            <a:tailEnd type="none" len="sm" w="sm"/>
          </a:ln>
        </p:spPr>
      </p:sp>
      <p:grpSp>
        <p:nvGrpSpPr>
          <p:cNvPr name="Group 53" id="53"/>
          <p:cNvGrpSpPr/>
          <p:nvPr/>
        </p:nvGrpSpPr>
        <p:grpSpPr>
          <a:xfrm rot="0">
            <a:off x="11660201" y="1547255"/>
            <a:ext cx="3119320" cy="1418838"/>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5" id="55"/>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grpSp>
        <p:nvGrpSpPr>
          <p:cNvPr name="Group 56" id="56"/>
          <p:cNvGrpSpPr/>
          <p:nvPr/>
        </p:nvGrpSpPr>
        <p:grpSpPr>
          <a:xfrm rot="0">
            <a:off x="6647757" y="584468"/>
            <a:ext cx="5053001" cy="674120"/>
            <a:chOff x="0" y="0"/>
            <a:chExt cx="1318269" cy="175870"/>
          </a:xfrm>
        </p:grpSpPr>
        <p:sp>
          <p:nvSpPr>
            <p:cNvPr name="Freeform 57" id="57"/>
            <p:cNvSpPr/>
            <p:nvPr/>
          </p:nvSpPr>
          <p:spPr>
            <a:xfrm flipH="false" flipV="false" rot="0">
              <a:off x="0" y="0"/>
              <a:ext cx="1318269" cy="175870"/>
            </a:xfrm>
            <a:custGeom>
              <a:avLst/>
              <a:gdLst/>
              <a:ahLst/>
              <a:cxnLst/>
              <a:rect r="r" b="b" t="t" l="l"/>
              <a:pathLst>
                <a:path h="175870" w="1318269">
                  <a:moveTo>
                    <a:pt x="6129" y="0"/>
                  </a:moveTo>
                  <a:lnTo>
                    <a:pt x="1312140" y="0"/>
                  </a:lnTo>
                  <a:cubicBezTo>
                    <a:pt x="1313766" y="0"/>
                    <a:pt x="1315324" y="646"/>
                    <a:pt x="1316474" y="1795"/>
                  </a:cubicBezTo>
                  <a:cubicBezTo>
                    <a:pt x="1317623" y="2944"/>
                    <a:pt x="1318269" y="4503"/>
                    <a:pt x="1318269" y="6129"/>
                  </a:cubicBezTo>
                  <a:lnTo>
                    <a:pt x="1318269" y="169741"/>
                  </a:lnTo>
                  <a:cubicBezTo>
                    <a:pt x="1318269" y="173126"/>
                    <a:pt x="1315525" y="175870"/>
                    <a:pt x="1312140" y="175870"/>
                  </a:cubicBezTo>
                  <a:lnTo>
                    <a:pt x="6129" y="175870"/>
                  </a:lnTo>
                  <a:cubicBezTo>
                    <a:pt x="4503" y="175870"/>
                    <a:pt x="2944" y="175224"/>
                    <a:pt x="1795" y="174075"/>
                  </a:cubicBezTo>
                  <a:cubicBezTo>
                    <a:pt x="646" y="172926"/>
                    <a:pt x="0" y="171367"/>
                    <a:pt x="0" y="169741"/>
                  </a:cubicBezTo>
                  <a:lnTo>
                    <a:pt x="0" y="6129"/>
                  </a:lnTo>
                  <a:cubicBezTo>
                    <a:pt x="0" y="2744"/>
                    <a:pt x="2744" y="0"/>
                    <a:pt x="6129" y="0"/>
                  </a:cubicBezTo>
                  <a:close/>
                </a:path>
              </a:pathLst>
            </a:custGeom>
            <a:solidFill>
              <a:srgbClr val="0F6FC6"/>
            </a:solidFill>
          </p:spPr>
        </p:sp>
        <p:sp>
          <p:nvSpPr>
            <p:cNvPr name="TextBox 58" id="58"/>
            <p:cNvSpPr txBox="true"/>
            <p:nvPr/>
          </p:nvSpPr>
          <p:spPr>
            <a:xfrm>
              <a:off x="0" y="-47625"/>
              <a:ext cx="1318269" cy="223495"/>
            </a:xfrm>
            <a:prstGeom prst="rect">
              <a:avLst/>
            </a:prstGeom>
          </p:spPr>
          <p:txBody>
            <a:bodyPr anchor="ctr" rtlCol="false" tIns="67882" lIns="67882" bIns="67882" rIns="67882"/>
            <a:lstStyle/>
            <a:p>
              <a:pPr algn="ctr">
                <a:lnSpc>
                  <a:spcPts val="3551"/>
                </a:lnSpc>
              </a:pPr>
              <a:r>
                <a:rPr lang="en-US" sz="2573" spc="252">
                  <a:solidFill>
                    <a:srgbClr val="FFFFFF"/>
                  </a:solidFill>
                  <a:latin typeface="Questrial"/>
                </a:rPr>
                <a:t>THE RENAISSANCE</a:t>
              </a:r>
            </a:p>
          </p:txBody>
        </p:sp>
      </p:grpSp>
      <p:sp>
        <p:nvSpPr>
          <p:cNvPr name="Freeform 59" id="59"/>
          <p:cNvSpPr/>
          <p:nvPr/>
        </p:nvSpPr>
        <p:spPr>
          <a:xfrm flipH="false" flipV="false" rot="0">
            <a:off x="14477750" y="0"/>
            <a:ext cx="2461510" cy="1843055"/>
          </a:xfrm>
          <a:custGeom>
            <a:avLst/>
            <a:gdLst/>
            <a:ahLst/>
            <a:cxnLst/>
            <a:rect r="r" b="b" t="t" l="l"/>
            <a:pathLst>
              <a:path h="1843055" w="2461510">
                <a:moveTo>
                  <a:pt x="0" y="0"/>
                </a:moveTo>
                <a:lnTo>
                  <a:pt x="2461510" y="0"/>
                </a:lnTo>
                <a:lnTo>
                  <a:pt x="2461510" y="1843055"/>
                </a:lnTo>
                <a:lnTo>
                  <a:pt x="0" y="184305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8631238" y="8742299"/>
            <a:ext cx="1514314" cy="1525757"/>
          </a:xfrm>
          <a:custGeom>
            <a:avLst/>
            <a:gdLst/>
            <a:ahLst/>
            <a:cxnLst/>
            <a:rect r="r" b="b" t="t" l="l"/>
            <a:pathLst>
              <a:path h="1525757" w="1514314">
                <a:moveTo>
                  <a:pt x="0" y="0"/>
                </a:moveTo>
                <a:lnTo>
                  <a:pt x="1514314" y="0"/>
                </a:lnTo>
                <a:lnTo>
                  <a:pt x="1514314" y="1525757"/>
                </a:lnTo>
                <a:lnTo>
                  <a:pt x="0" y="15257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585274" y="2849499"/>
            <a:ext cx="1324431" cy="2006714"/>
          </a:xfrm>
          <a:custGeom>
            <a:avLst/>
            <a:gdLst/>
            <a:ahLst/>
            <a:cxnLst/>
            <a:rect r="r" b="b" t="t" l="l"/>
            <a:pathLst>
              <a:path h="2006714" w="1324431">
                <a:moveTo>
                  <a:pt x="0" y="0"/>
                </a:moveTo>
                <a:lnTo>
                  <a:pt x="1324431" y="0"/>
                </a:lnTo>
                <a:lnTo>
                  <a:pt x="1324431" y="2006714"/>
                </a:lnTo>
                <a:lnTo>
                  <a:pt x="0" y="20067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5162714" y="3201456"/>
            <a:ext cx="3648023" cy="1112647"/>
          </a:xfrm>
          <a:custGeom>
            <a:avLst/>
            <a:gdLst/>
            <a:ahLst/>
            <a:cxnLst/>
            <a:rect r="r" b="b" t="t" l="l"/>
            <a:pathLst>
              <a:path h="1112647" w="3648023">
                <a:moveTo>
                  <a:pt x="0" y="0"/>
                </a:moveTo>
                <a:lnTo>
                  <a:pt x="3648024" y="0"/>
                </a:lnTo>
                <a:lnTo>
                  <a:pt x="3648024" y="1112647"/>
                </a:lnTo>
                <a:lnTo>
                  <a:pt x="0" y="11126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12200199" y="8655563"/>
            <a:ext cx="1398957" cy="1631437"/>
          </a:xfrm>
          <a:custGeom>
            <a:avLst/>
            <a:gdLst/>
            <a:ahLst/>
            <a:cxnLst/>
            <a:rect r="r" b="b" t="t" l="l"/>
            <a:pathLst>
              <a:path h="1631437" w="1398957">
                <a:moveTo>
                  <a:pt x="0" y="0"/>
                </a:moveTo>
                <a:lnTo>
                  <a:pt x="1398957" y="0"/>
                </a:lnTo>
                <a:lnTo>
                  <a:pt x="1398957" y="1631437"/>
                </a:lnTo>
                <a:lnTo>
                  <a:pt x="0" y="16314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4" id="64"/>
          <p:cNvSpPr/>
          <p:nvPr/>
        </p:nvSpPr>
        <p:spPr>
          <a:xfrm flipH="false" flipV="false" rot="0">
            <a:off x="16030516" y="1847005"/>
            <a:ext cx="844487" cy="2251966"/>
          </a:xfrm>
          <a:custGeom>
            <a:avLst/>
            <a:gdLst/>
            <a:ahLst/>
            <a:cxnLst/>
            <a:rect r="r" b="b" t="t" l="l"/>
            <a:pathLst>
              <a:path h="2251966" w="844487">
                <a:moveTo>
                  <a:pt x="0" y="0"/>
                </a:moveTo>
                <a:lnTo>
                  <a:pt x="844487" y="0"/>
                </a:lnTo>
                <a:lnTo>
                  <a:pt x="844487" y="2251966"/>
                </a:lnTo>
                <a:lnTo>
                  <a:pt x="0" y="225196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5" id="65"/>
          <p:cNvSpPr/>
          <p:nvPr/>
        </p:nvSpPr>
        <p:spPr>
          <a:xfrm flipH="false" flipV="false" rot="0">
            <a:off x="10583612" y="2715254"/>
            <a:ext cx="1434010" cy="1889964"/>
          </a:xfrm>
          <a:custGeom>
            <a:avLst/>
            <a:gdLst/>
            <a:ahLst/>
            <a:cxnLst/>
            <a:rect r="r" b="b" t="t" l="l"/>
            <a:pathLst>
              <a:path h="1889964" w="1434010">
                <a:moveTo>
                  <a:pt x="0" y="0"/>
                </a:moveTo>
                <a:lnTo>
                  <a:pt x="1434010" y="0"/>
                </a:lnTo>
                <a:lnTo>
                  <a:pt x="1434010" y="1889965"/>
                </a:lnTo>
                <a:lnTo>
                  <a:pt x="0" y="1889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6" id="66"/>
          <p:cNvSpPr/>
          <p:nvPr/>
        </p:nvSpPr>
        <p:spPr>
          <a:xfrm flipH="false" flipV="false" rot="0">
            <a:off x="5085201" y="8837064"/>
            <a:ext cx="1622041" cy="1421313"/>
          </a:xfrm>
          <a:custGeom>
            <a:avLst/>
            <a:gdLst/>
            <a:ahLst/>
            <a:cxnLst/>
            <a:rect r="r" b="b" t="t" l="l"/>
            <a:pathLst>
              <a:path h="1421313" w="1622041">
                <a:moveTo>
                  <a:pt x="0" y="0"/>
                </a:moveTo>
                <a:lnTo>
                  <a:pt x="1622041" y="0"/>
                </a:lnTo>
                <a:lnTo>
                  <a:pt x="1622041" y="1421314"/>
                </a:lnTo>
                <a:lnTo>
                  <a:pt x="0" y="142131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7" id="67"/>
          <p:cNvSpPr/>
          <p:nvPr/>
        </p:nvSpPr>
        <p:spPr>
          <a:xfrm flipH="false" flipV="false" rot="0">
            <a:off x="685800" y="0"/>
            <a:ext cx="1324890" cy="2141237"/>
          </a:xfrm>
          <a:custGeom>
            <a:avLst/>
            <a:gdLst/>
            <a:ahLst/>
            <a:cxnLst/>
            <a:rect r="r" b="b" t="t" l="l"/>
            <a:pathLst>
              <a:path h="2141237" w="1324890">
                <a:moveTo>
                  <a:pt x="0" y="0"/>
                </a:moveTo>
                <a:lnTo>
                  <a:pt x="1324890" y="0"/>
                </a:lnTo>
                <a:lnTo>
                  <a:pt x="1324890" y="2141237"/>
                </a:lnTo>
                <a:lnTo>
                  <a:pt x="0" y="2141237"/>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8" id="68"/>
          <p:cNvSpPr/>
          <p:nvPr/>
        </p:nvSpPr>
        <p:spPr>
          <a:xfrm flipH="false" flipV="false" rot="0">
            <a:off x="13874096" y="2966093"/>
            <a:ext cx="1502801" cy="1633480"/>
          </a:xfrm>
          <a:custGeom>
            <a:avLst/>
            <a:gdLst/>
            <a:ahLst/>
            <a:cxnLst/>
            <a:rect r="r" b="b" t="t" l="l"/>
            <a:pathLst>
              <a:path h="1633480" w="1502801">
                <a:moveTo>
                  <a:pt x="0" y="0"/>
                </a:moveTo>
                <a:lnTo>
                  <a:pt x="1502802" y="0"/>
                </a:lnTo>
                <a:lnTo>
                  <a:pt x="1502802" y="1633480"/>
                </a:lnTo>
                <a:lnTo>
                  <a:pt x="0" y="163348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69" id="69"/>
          <p:cNvSpPr/>
          <p:nvPr/>
        </p:nvSpPr>
        <p:spPr>
          <a:xfrm flipH="false" flipV="false" rot="0">
            <a:off x="15499578" y="5755503"/>
            <a:ext cx="1238561" cy="1512746"/>
          </a:xfrm>
          <a:custGeom>
            <a:avLst/>
            <a:gdLst/>
            <a:ahLst/>
            <a:cxnLst/>
            <a:rect r="r" b="b" t="t" l="l"/>
            <a:pathLst>
              <a:path h="1512746" w="1238561">
                <a:moveTo>
                  <a:pt x="0" y="0"/>
                </a:moveTo>
                <a:lnTo>
                  <a:pt x="1238561" y="0"/>
                </a:lnTo>
                <a:lnTo>
                  <a:pt x="1238561" y="1512746"/>
                </a:lnTo>
                <a:lnTo>
                  <a:pt x="0" y="151274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70" id="70"/>
          <p:cNvSpPr/>
          <p:nvPr/>
        </p:nvSpPr>
        <p:spPr>
          <a:xfrm flipH="false" flipV="false" rot="0">
            <a:off x="1285675" y="5561063"/>
            <a:ext cx="582479" cy="1974504"/>
          </a:xfrm>
          <a:custGeom>
            <a:avLst/>
            <a:gdLst/>
            <a:ahLst/>
            <a:cxnLst/>
            <a:rect r="r" b="b" t="t" l="l"/>
            <a:pathLst>
              <a:path h="1974504" w="582479">
                <a:moveTo>
                  <a:pt x="0" y="0"/>
                </a:moveTo>
                <a:lnTo>
                  <a:pt x="582479" y="0"/>
                </a:lnTo>
                <a:lnTo>
                  <a:pt x="582479" y="1974505"/>
                </a:lnTo>
                <a:lnTo>
                  <a:pt x="0" y="197450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71" id="71"/>
          <p:cNvSpPr txBox="true"/>
          <p:nvPr/>
        </p:nvSpPr>
        <p:spPr>
          <a:xfrm rot="0">
            <a:off x="1399772" y="7548940"/>
            <a:ext cx="2811069" cy="901205"/>
          </a:xfrm>
          <a:prstGeom prst="rect">
            <a:avLst/>
          </a:prstGeom>
        </p:spPr>
        <p:txBody>
          <a:bodyPr anchor="t" rtlCol="false" tIns="0" lIns="0" bIns="0" rIns="0">
            <a:spAutoFit/>
          </a:bodyPr>
          <a:lstStyle/>
          <a:p>
            <a:pPr algn="ctr" marL="0" indent="0" lvl="0">
              <a:lnSpc>
                <a:spcPts val="2343"/>
              </a:lnSpc>
              <a:spcBef>
                <a:spcPct val="0"/>
              </a:spcBef>
            </a:pPr>
            <a:r>
              <a:rPr lang="en-US" sz="1697" spc="166">
                <a:solidFill>
                  <a:srgbClr val="0F6FC6"/>
                </a:solidFill>
                <a:latin typeface="Arial Bold"/>
              </a:rPr>
              <a:t> Johannes Gutenberg</a:t>
            </a:r>
            <a:r>
              <a:rPr lang="en-US" sz="1697" spc="166">
                <a:solidFill>
                  <a:srgbClr val="000000"/>
                </a:solidFill>
                <a:latin typeface="Arial"/>
              </a:rPr>
              <a:t> created the moveable </a:t>
            </a:r>
            <a:r>
              <a:rPr lang="en-US" sz="1697" spc="166">
                <a:solidFill>
                  <a:srgbClr val="0F6FC6"/>
                </a:solidFill>
                <a:latin typeface="Arial Bold"/>
              </a:rPr>
              <a:t>printing press.</a:t>
            </a:r>
          </a:p>
        </p:txBody>
      </p:sp>
      <p:sp>
        <p:nvSpPr>
          <p:cNvPr name="TextBox 72" id="72"/>
          <p:cNvSpPr txBox="true"/>
          <p:nvPr/>
        </p:nvSpPr>
        <p:spPr>
          <a:xfrm rot="0">
            <a:off x="5425942" y="7665385"/>
            <a:ext cx="2811069" cy="610090"/>
          </a:xfrm>
          <a:prstGeom prst="rect">
            <a:avLst/>
          </a:prstGeom>
        </p:spPr>
        <p:txBody>
          <a:bodyPr anchor="t" rtlCol="false" tIns="0" lIns="0" bIns="0" rIns="0">
            <a:spAutoFit/>
          </a:bodyPr>
          <a:lstStyle/>
          <a:p>
            <a:pPr algn="ctr" marL="0" indent="0" lvl="0">
              <a:lnSpc>
                <a:spcPts val="2343"/>
              </a:lnSpc>
              <a:spcBef>
                <a:spcPct val="0"/>
              </a:spcBef>
            </a:pPr>
            <a:r>
              <a:rPr lang="en-US" sz="1697" spc="166">
                <a:solidFill>
                  <a:srgbClr val="0F6FC6"/>
                </a:solidFill>
                <a:latin typeface="Arial Bold"/>
              </a:rPr>
              <a:t>Leonardo da Vinci</a:t>
            </a:r>
            <a:r>
              <a:rPr lang="en-US" sz="1697" spc="166">
                <a:solidFill>
                  <a:srgbClr val="000000"/>
                </a:solidFill>
                <a:latin typeface="Arial"/>
              </a:rPr>
              <a:t> paints </a:t>
            </a:r>
            <a:r>
              <a:rPr lang="en-US" sz="1697" spc="166">
                <a:solidFill>
                  <a:srgbClr val="0F6FC6"/>
                </a:solidFill>
                <a:latin typeface="Arial Bold"/>
              </a:rPr>
              <a:t>The Last Supper</a:t>
            </a:r>
          </a:p>
        </p:txBody>
      </p:sp>
      <p:sp>
        <p:nvSpPr>
          <p:cNvPr name="TextBox 73" id="73"/>
          <p:cNvSpPr txBox="true"/>
          <p:nvPr/>
        </p:nvSpPr>
        <p:spPr>
          <a:xfrm rot="0">
            <a:off x="9806558" y="7346274"/>
            <a:ext cx="2811069" cy="1316062"/>
          </a:xfrm>
          <a:prstGeom prst="rect">
            <a:avLst/>
          </a:prstGeom>
        </p:spPr>
        <p:txBody>
          <a:bodyPr anchor="t" rtlCol="false" tIns="0" lIns="0" bIns="0" rIns="0">
            <a:spAutoFit/>
          </a:bodyPr>
          <a:lstStyle/>
          <a:p>
            <a:pPr algn="ctr" marL="0" indent="0" lvl="0">
              <a:lnSpc>
                <a:spcPts val="2108"/>
              </a:lnSpc>
              <a:spcBef>
                <a:spcPct val="0"/>
              </a:spcBef>
            </a:pPr>
            <a:r>
              <a:rPr lang="en-US" sz="1528" spc="149">
                <a:solidFill>
                  <a:srgbClr val="0F6FC6"/>
                </a:solidFill>
                <a:latin typeface="Arial Bold"/>
              </a:rPr>
              <a:t>Martin Luthe</a:t>
            </a:r>
            <a:r>
              <a:rPr lang="en-US" sz="1528" spc="149">
                <a:solidFill>
                  <a:srgbClr val="000000"/>
                </a:solidFill>
                <a:latin typeface="Arial Bold"/>
              </a:rPr>
              <a:t>r</a:t>
            </a:r>
            <a:r>
              <a:rPr lang="en-US" sz="1528" spc="149">
                <a:solidFill>
                  <a:srgbClr val="000000"/>
                </a:solidFill>
                <a:latin typeface="Arial"/>
              </a:rPr>
              <a:t> nails his </a:t>
            </a:r>
            <a:r>
              <a:rPr lang="en-US" sz="1528" spc="149">
                <a:solidFill>
                  <a:srgbClr val="0F6FC6"/>
                </a:solidFill>
                <a:latin typeface="Arial Bold"/>
              </a:rPr>
              <a:t>95 theses</a:t>
            </a:r>
            <a:r>
              <a:rPr lang="en-US" sz="1528" spc="149">
                <a:solidFill>
                  <a:srgbClr val="000000"/>
                </a:solidFill>
                <a:latin typeface="Arial Bold"/>
              </a:rPr>
              <a:t> </a:t>
            </a:r>
            <a:r>
              <a:rPr lang="en-US" sz="1528" spc="149">
                <a:solidFill>
                  <a:srgbClr val="000000"/>
                </a:solidFill>
                <a:latin typeface="Arial"/>
              </a:rPr>
              <a:t>on the door of the Wittenberg Church, beginning the </a:t>
            </a:r>
            <a:r>
              <a:rPr lang="en-US" sz="1528" spc="149">
                <a:solidFill>
                  <a:srgbClr val="0F6FC6"/>
                </a:solidFill>
                <a:latin typeface="Arial Bold"/>
              </a:rPr>
              <a:t>Protestant Reformation</a:t>
            </a:r>
            <a:r>
              <a:rPr lang="en-US" sz="1528" spc="149">
                <a:solidFill>
                  <a:srgbClr val="000000"/>
                </a:solidFill>
                <a:latin typeface="Arial Bold"/>
              </a:rPr>
              <a:t>.</a:t>
            </a:r>
          </a:p>
        </p:txBody>
      </p:sp>
      <p:sp>
        <p:nvSpPr>
          <p:cNvPr name="TextBox 74" id="74"/>
          <p:cNvSpPr txBox="true"/>
          <p:nvPr/>
        </p:nvSpPr>
        <p:spPr>
          <a:xfrm rot="0">
            <a:off x="3480085" y="1705098"/>
            <a:ext cx="2811069" cy="1057293"/>
          </a:xfrm>
          <a:prstGeom prst="rect">
            <a:avLst/>
          </a:prstGeom>
        </p:spPr>
        <p:txBody>
          <a:bodyPr anchor="t" rtlCol="false" tIns="0" lIns="0" bIns="0" rIns="0">
            <a:spAutoFit/>
          </a:bodyPr>
          <a:lstStyle/>
          <a:p>
            <a:pPr algn="ctr">
              <a:lnSpc>
                <a:spcPts val="2108"/>
              </a:lnSpc>
            </a:pPr>
            <a:r>
              <a:rPr lang="en-US" sz="1528" spc="149">
                <a:solidFill>
                  <a:srgbClr val="000000"/>
                </a:solidFill>
                <a:latin typeface="Arial"/>
              </a:rPr>
              <a:t>T</a:t>
            </a:r>
            <a:r>
              <a:rPr lang="en-US" sz="1528" spc="149">
                <a:solidFill>
                  <a:srgbClr val="0F6FC6"/>
                </a:solidFill>
                <a:latin typeface="Arial Bold"/>
              </a:rPr>
              <a:t>he Fall of the Byzantine Empire</a:t>
            </a:r>
          </a:p>
          <a:p>
            <a:pPr algn="ctr" marL="0" indent="0" lvl="0">
              <a:lnSpc>
                <a:spcPts val="2108"/>
              </a:lnSpc>
              <a:spcBef>
                <a:spcPct val="0"/>
              </a:spcBef>
            </a:pPr>
            <a:r>
              <a:rPr lang="en-US" sz="1528" spc="149">
                <a:solidFill>
                  <a:srgbClr val="000000"/>
                </a:solidFill>
                <a:latin typeface="Arial"/>
              </a:rPr>
              <a:t>The</a:t>
            </a:r>
            <a:r>
              <a:rPr lang="en-US" sz="1528" spc="149">
                <a:solidFill>
                  <a:srgbClr val="0F6FC6"/>
                </a:solidFill>
                <a:latin typeface="Arial Bold"/>
              </a:rPr>
              <a:t> Ottoman Empire</a:t>
            </a:r>
            <a:r>
              <a:rPr lang="en-US" sz="1528" spc="149">
                <a:solidFill>
                  <a:srgbClr val="000000"/>
                </a:solidFill>
                <a:latin typeface="Arial"/>
              </a:rPr>
              <a:t> captures </a:t>
            </a:r>
            <a:r>
              <a:rPr lang="en-US" sz="1528" spc="149">
                <a:solidFill>
                  <a:srgbClr val="0F6FC6"/>
                </a:solidFill>
                <a:latin typeface="Arial Bold"/>
              </a:rPr>
              <a:t>Constantinople</a:t>
            </a:r>
            <a:r>
              <a:rPr lang="en-US" sz="1528" spc="149">
                <a:solidFill>
                  <a:srgbClr val="000000"/>
                </a:solidFill>
                <a:latin typeface="Arial"/>
              </a:rPr>
              <a:t>.</a:t>
            </a:r>
          </a:p>
        </p:txBody>
      </p:sp>
      <p:sp>
        <p:nvSpPr>
          <p:cNvPr name="TextBox 75" id="75"/>
          <p:cNvSpPr txBox="true"/>
          <p:nvPr/>
        </p:nvSpPr>
        <p:spPr>
          <a:xfrm rot="0">
            <a:off x="7674805" y="1772734"/>
            <a:ext cx="2811069" cy="901205"/>
          </a:xfrm>
          <a:prstGeom prst="rect">
            <a:avLst/>
          </a:prstGeom>
        </p:spPr>
        <p:txBody>
          <a:bodyPr anchor="t" rtlCol="false" tIns="0" lIns="0" bIns="0" rIns="0">
            <a:spAutoFit/>
          </a:bodyPr>
          <a:lstStyle/>
          <a:p>
            <a:pPr algn="ctr" marL="0" indent="0" lvl="0">
              <a:lnSpc>
                <a:spcPts val="2343"/>
              </a:lnSpc>
              <a:spcBef>
                <a:spcPct val="0"/>
              </a:spcBef>
            </a:pPr>
            <a:r>
              <a:rPr lang="en-US" sz="1697" spc="166">
                <a:solidFill>
                  <a:srgbClr val="0F6FC6"/>
                </a:solidFill>
                <a:latin typeface="Arial Bold"/>
              </a:rPr>
              <a:t>Michelangelo </a:t>
            </a:r>
            <a:r>
              <a:rPr lang="en-US" sz="1697" spc="166">
                <a:solidFill>
                  <a:srgbClr val="000000"/>
                </a:solidFill>
                <a:latin typeface="Arial"/>
              </a:rPr>
              <a:t>completes the painting of the </a:t>
            </a:r>
            <a:r>
              <a:rPr lang="en-US" sz="1697" spc="166">
                <a:solidFill>
                  <a:srgbClr val="0F6FC6"/>
                </a:solidFill>
                <a:latin typeface="Arial Bold"/>
              </a:rPr>
              <a:t>Sistine Chapel</a:t>
            </a:r>
          </a:p>
        </p:txBody>
      </p:sp>
      <p:sp>
        <p:nvSpPr>
          <p:cNvPr name="TextBox 76" id="76"/>
          <p:cNvSpPr txBox="true"/>
          <p:nvPr/>
        </p:nvSpPr>
        <p:spPr>
          <a:xfrm rot="0">
            <a:off x="13952386" y="7665385"/>
            <a:ext cx="2811069" cy="610090"/>
          </a:xfrm>
          <a:prstGeom prst="rect">
            <a:avLst/>
          </a:prstGeom>
        </p:spPr>
        <p:txBody>
          <a:bodyPr anchor="t" rtlCol="false" tIns="0" lIns="0" bIns="0" rIns="0">
            <a:spAutoFit/>
          </a:bodyPr>
          <a:lstStyle/>
          <a:p>
            <a:pPr algn="ctr" marL="0" indent="0" lvl="0">
              <a:lnSpc>
                <a:spcPts val="2343"/>
              </a:lnSpc>
              <a:spcBef>
                <a:spcPct val="0"/>
              </a:spcBef>
            </a:pPr>
            <a:r>
              <a:rPr lang="en-US" sz="1697" spc="166">
                <a:solidFill>
                  <a:srgbClr val="0F6FC6"/>
                </a:solidFill>
                <a:latin typeface="Arial Bold"/>
              </a:rPr>
              <a:t>Galileo </a:t>
            </a:r>
            <a:r>
              <a:rPr lang="en-US" sz="1697" spc="166">
                <a:solidFill>
                  <a:srgbClr val="000000"/>
                </a:solidFill>
                <a:latin typeface="Arial"/>
              </a:rPr>
              <a:t>discovers the </a:t>
            </a:r>
            <a:r>
              <a:rPr lang="en-US" sz="1697" spc="166">
                <a:solidFill>
                  <a:srgbClr val="0F6FC6"/>
                </a:solidFill>
                <a:latin typeface="Arial Bold"/>
              </a:rPr>
              <a:t>moons of Jupiter.</a:t>
            </a:r>
          </a:p>
        </p:txBody>
      </p:sp>
      <p:sp>
        <p:nvSpPr>
          <p:cNvPr name="TextBox 77" id="77"/>
          <p:cNvSpPr txBox="true"/>
          <p:nvPr/>
        </p:nvSpPr>
        <p:spPr>
          <a:xfrm rot="0">
            <a:off x="11814428" y="1598614"/>
            <a:ext cx="2811069" cy="1129569"/>
          </a:xfrm>
          <a:prstGeom prst="rect">
            <a:avLst/>
          </a:prstGeom>
        </p:spPr>
        <p:txBody>
          <a:bodyPr anchor="t" rtlCol="false" tIns="0" lIns="0" bIns="0" rIns="0">
            <a:spAutoFit/>
          </a:bodyPr>
          <a:lstStyle/>
          <a:p>
            <a:pPr algn="ctr" marL="0" indent="0" lvl="0">
              <a:lnSpc>
                <a:spcPts val="2226"/>
              </a:lnSpc>
              <a:spcBef>
                <a:spcPct val="0"/>
              </a:spcBef>
            </a:pPr>
            <a:r>
              <a:rPr lang="en-US" sz="1613" spc="158">
                <a:solidFill>
                  <a:srgbClr val="0F6FC6"/>
                </a:solidFill>
                <a:latin typeface="Arial Bold"/>
              </a:rPr>
              <a:t>William Shakespeare</a:t>
            </a:r>
            <a:r>
              <a:rPr lang="en-US" sz="1613" spc="158">
                <a:solidFill>
                  <a:srgbClr val="000000"/>
                </a:solidFill>
                <a:latin typeface="Arial Bold"/>
              </a:rPr>
              <a:t> </a:t>
            </a:r>
            <a:r>
              <a:rPr lang="en-US" sz="1613" spc="158">
                <a:solidFill>
                  <a:srgbClr val="000000"/>
                </a:solidFill>
                <a:latin typeface="Arial"/>
              </a:rPr>
              <a:t>builds the</a:t>
            </a:r>
            <a:r>
              <a:rPr lang="en-US" sz="1613" spc="158">
                <a:solidFill>
                  <a:srgbClr val="0F6FC6"/>
                </a:solidFill>
                <a:latin typeface="Arial"/>
              </a:rPr>
              <a:t> </a:t>
            </a:r>
            <a:r>
              <a:rPr lang="en-US" sz="1613" spc="158">
                <a:solidFill>
                  <a:srgbClr val="0F6FC6"/>
                </a:solidFill>
                <a:latin typeface="Arial Bold"/>
              </a:rPr>
              <a:t>Globe theatre</a:t>
            </a:r>
            <a:r>
              <a:rPr lang="en-US" sz="1613" spc="158">
                <a:solidFill>
                  <a:srgbClr val="000000"/>
                </a:solidFill>
                <a:latin typeface="Arial"/>
              </a:rPr>
              <a:t> where he writes </a:t>
            </a:r>
            <a:r>
              <a:rPr lang="en-US" sz="1613" spc="158">
                <a:solidFill>
                  <a:srgbClr val="0F6FC6"/>
                </a:solidFill>
                <a:latin typeface="Arial Bold"/>
              </a:rPr>
              <a:t>Hamlet </a:t>
            </a:r>
            <a:r>
              <a:rPr lang="en-US" sz="1613" spc="158">
                <a:solidFill>
                  <a:srgbClr val="000000"/>
                </a:solidFill>
                <a:latin typeface="Arial"/>
              </a:rPr>
              <a:t>and </a:t>
            </a:r>
            <a:r>
              <a:rPr lang="en-US" sz="1613" spc="158">
                <a:solidFill>
                  <a:srgbClr val="0F6FC6"/>
                </a:solidFill>
                <a:latin typeface="Arial Bold"/>
              </a:rPr>
              <a:t>Macbeth</a:t>
            </a:r>
            <a:r>
              <a:rPr lang="en-US" sz="1613" spc="158">
                <a:solidFill>
                  <a:srgbClr val="000000"/>
                </a:solidFill>
                <a:latin typeface="Arial"/>
              </a:rPr>
              <a:t>.</a:t>
            </a:r>
          </a:p>
        </p:txBody>
      </p:sp>
      <p:sp>
        <p:nvSpPr>
          <p:cNvPr name="TextBox 78" id="78"/>
          <p:cNvSpPr txBox="true"/>
          <p:nvPr/>
        </p:nvSpPr>
        <p:spPr>
          <a:xfrm rot="0">
            <a:off x="7795137" y="-76200"/>
            <a:ext cx="2623741" cy="369096"/>
          </a:xfrm>
          <a:prstGeom prst="rect">
            <a:avLst/>
          </a:prstGeom>
        </p:spPr>
        <p:txBody>
          <a:bodyPr anchor="t" rtlCol="false" tIns="0" lIns="0" bIns="0" rIns="0">
            <a:spAutoFit/>
          </a:bodyPr>
          <a:lstStyle/>
          <a:p>
            <a:pPr algn="ctr">
              <a:lnSpc>
                <a:spcPts val="2797"/>
              </a:lnSpc>
            </a:pPr>
            <a:r>
              <a:rPr lang="en-US" sz="1998">
                <a:solidFill>
                  <a:srgbClr val="0F6FC6"/>
                </a:solidFill>
                <a:latin typeface="Old Standard Bold"/>
              </a:rPr>
              <a:t>Chapter 8</a:t>
            </a:r>
          </a:p>
        </p:txBody>
      </p:sp>
      <p:grpSp>
        <p:nvGrpSpPr>
          <p:cNvPr name="Group 79" id="79"/>
          <p:cNvGrpSpPr/>
          <p:nvPr/>
        </p:nvGrpSpPr>
        <p:grpSpPr>
          <a:xfrm rot="5400000">
            <a:off x="-1008560" y="8030951"/>
            <a:ext cx="3950410" cy="561689"/>
            <a:chOff x="0" y="0"/>
            <a:chExt cx="5267213" cy="748919"/>
          </a:xfrm>
        </p:grpSpPr>
        <p:sp>
          <p:nvSpPr>
            <p:cNvPr name="Freeform 80" id="8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81" id="8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TextBox 82" id="8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83" id="8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827992" y="1943099"/>
            <a:ext cx="6588101" cy="7302083"/>
          </a:xfrm>
          <a:custGeom>
            <a:avLst/>
            <a:gdLst/>
            <a:ahLst/>
            <a:cxnLst/>
            <a:rect r="r" b="b" t="t" l="l"/>
            <a:pathLst>
              <a:path h="7302083" w="6588101">
                <a:moveTo>
                  <a:pt x="0" y="0"/>
                </a:moveTo>
                <a:lnTo>
                  <a:pt x="6588101" y="0"/>
                </a:lnTo>
                <a:lnTo>
                  <a:pt x="6588101" y="7302083"/>
                </a:lnTo>
                <a:lnTo>
                  <a:pt x="0" y="7302083"/>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Leonardo da Vinci, 1452-1519</a:t>
            </a:r>
          </a:p>
        </p:txBody>
      </p:sp>
      <p:sp>
        <p:nvSpPr>
          <p:cNvPr name="TextBox 13" id="13"/>
          <p:cNvSpPr txBox="true"/>
          <p:nvPr/>
        </p:nvSpPr>
        <p:spPr>
          <a:xfrm rot="0">
            <a:off x="7637491" y="1838324"/>
            <a:ext cx="9080370"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Leonardo da Vinci was one of the greatest geniuses of the Renaissance and all of history. </a:t>
            </a:r>
            <a:r>
              <a:rPr lang="en-US" sz="2500">
                <a:solidFill>
                  <a:srgbClr val="000000"/>
                </a:solidFill>
                <a:latin typeface="Arial"/>
              </a:rPr>
              <a:t>He was an incredibly skilled painter and a visionary inventor and is considered the ideal “Renaissance man”. He was b</a:t>
            </a:r>
            <a:r>
              <a:rPr lang="en-US" sz="2500">
                <a:solidFill>
                  <a:srgbClr val="000000"/>
                </a:solidFill>
                <a:latin typeface="Arial"/>
              </a:rPr>
              <a:t>orn in Vinci near Florence, da Vinci became an apprentice to the artist Andrea del Verrocchio</a:t>
            </a:r>
          </a:p>
          <a:p>
            <a:pPr algn="just">
              <a:lnSpc>
                <a:spcPts val="3500"/>
              </a:lnSpc>
            </a:pPr>
            <a:r>
              <a:rPr lang="en-US" sz="2500">
                <a:solidFill>
                  <a:srgbClr val="000000"/>
                </a:solidFill>
                <a:latin typeface="Arial"/>
              </a:rPr>
              <a:t>in Florence at the age of 14. Finding it difficult to get work in Florence, Leonardo went to work for the Duke of Milan, Ludovico Sforza, from 1482 as a military engineer. While in Miland, he painted </a:t>
            </a:r>
            <a:r>
              <a:rPr lang="en-US" sz="2500">
                <a:solidFill>
                  <a:srgbClr val="000000"/>
                </a:solidFill>
                <a:latin typeface="Arial Italics"/>
              </a:rPr>
              <a:t>The Virgin on the Rocks</a:t>
            </a:r>
            <a:r>
              <a:rPr lang="en-US" sz="2500">
                <a:solidFill>
                  <a:srgbClr val="000000"/>
                </a:solidFill>
                <a:latin typeface="Arial Bold Italics"/>
              </a:rPr>
              <a:t> </a:t>
            </a:r>
            <a:r>
              <a:rPr lang="en-US" sz="2500">
                <a:solidFill>
                  <a:srgbClr val="000000"/>
                </a:solidFill>
                <a:latin typeface="Arial"/>
              </a:rPr>
              <a:t>and </a:t>
            </a:r>
            <a:r>
              <a:rPr lang="en-US" sz="2500">
                <a:solidFill>
                  <a:srgbClr val="000000"/>
                </a:solidFill>
                <a:latin typeface="Arial Italics"/>
              </a:rPr>
              <a:t>The Last Supper</a:t>
            </a:r>
            <a:r>
              <a:rPr lang="en-US" sz="2500">
                <a:solidFill>
                  <a:srgbClr val="000000"/>
                </a:solidFill>
                <a:latin typeface="Arial"/>
              </a:rPr>
              <a:t>. In 1499, he returned to Florence where he painted his most famous work, the </a:t>
            </a:r>
            <a:r>
              <a:rPr lang="en-US" sz="2500">
                <a:solidFill>
                  <a:srgbClr val="000000"/>
                </a:solidFill>
                <a:latin typeface="Arial Italics"/>
              </a:rPr>
              <a:t>Mona Lisa</a:t>
            </a:r>
            <a:r>
              <a:rPr lang="en-US" sz="2500">
                <a:solidFill>
                  <a:srgbClr val="000000"/>
                </a:solidFill>
                <a:latin typeface="Arial"/>
              </a:rPr>
              <a:t>. He was also very interested in science and engineering. He disected corpses to better understand the human body and filled thousands of notebooks with sketches of his ideas for machines such as submarines and tanks - far beyond their time. All of his notebooks were written  using mirror writing. He went to live in France in 1516, later dying there in 1519. </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296388" y="1943099"/>
            <a:ext cx="6342267" cy="7710963"/>
          </a:xfrm>
          <a:custGeom>
            <a:avLst/>
            <a:gdLst/>
            <a:ahLst/>
            <a:cxnLst/>
            <a:rect r="r" b="b" t="t" l="l"/>
            <a:pathLst>
              <a:path h="7710963" w="6342267">
                <a:moveTo>
                  <a:pt x="0" y="0"/>
                </a:moveTo>
                <a:lnTo>
                  <a:pt x="6342267" y="0"/>
                </a:lnTo>
                <a:lnTo>
                  <a:pt x="6342267" y="7710963"/>
                </a:lnTo>
                <a:lnTo>
                  <a:pt x="0" y="7710963"/>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A Closer Look at Renaissance Paintings</a:t>
            </a:r>
          </a:p>
        </p:txBody>
      </p:sp>
      <p:sp>
        <p:nvSpPr>
          <p:cNvPr name="TextBox 13" id="13"/>
          <p:cNvSpPr txBox="true"/>
          <p:nvPr/>
        </p:nvSpPr>
        <p:spPr>
          <a:xfrm rot="0">
            <a:off x="1028700" y="2441574"/>
            <a:ext cx="8962888"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This famous painting depicts the biblical story of Judith killing the Assyrian general Holofernes. It depicts many of the elements of Renaissance paintings. For example, the clothing of the figures are done in rich, strong contrasing colours. The attention to realism is clear in the bodies of the three people and in the gruesome beheading of the general, with bloody clowing down the bedding from the neck wound. It also shows how painting techniques developed in the later Renaissance. Gentileschi deliberately painted the background as black so that all our attention is focused on the figures and their actions. The painting also shows a common theme in her work: powerful women doing things that were considered inappropriate for women at the time. </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0">
            <a:off x="1028700" y="1876424"/>
            <a:ext cx="15609955" cy="596899"/>
          </a:xfrm>
          <a:prstGeom prst="rect">
            <a:avLst/>
          </a:prstGeom>
        </p:spPr>
        <p:txBody>
          <a:bodyPr anchor="t" rtlCol="false" tIns="0" lIns="0" bIns="0" rIns="0">
            <a:spAutoFit/>
          </a:bodyPr>
          <a:lstStyle/>
          <a:p>
            <a:pPr algn="l">
              <a:lnSpc>
                <a:spcPts val="4900"/>
              </a:lnSpc>
            </a:pPr>
            <a:r>
              <a:rPr lang="en-US" sz="3500">
                <a:solidFill>
                  <a:srgbClr val="004AAD"/>
                </a:solidFill>
                <a:latin typeface="Canva Sans Bold"/>
              </a:rPr>
              <a:t>Gentileschi's </a:t>
            </a:r>
            <a:r>
              <a:rPr lang="en-US" sz="3500">
                <a:solidFill>
                  <a:srgbClr val="004AAD"/>
                </a:solidFill>
                <a:latin typeface="Canva Sans Bold Italics"/>
              </a:rPr>
              <a:t>Judith Slaying Holofernes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892530" y="2237506"/>
            <a:ext cx="6538230" cy="6796236"/>
          </a:xfrm>
          <a:custGeom>
            <a:avLst/>
            <a:gdLst/>
            <a:ahLst/>
            <a:cxnLst/>
            <a:rect r="r" b="b" t="t" l="l"/>
            <a:pathLst>
              <a:path h="6796236" w="6538230">
                <a:moveTo>
                  <a:pt x="0" y="0"/>
                </a:moveTo>
                <a:lnTo>
                  <a:pt x="6538231" y="0"/>
                </a:lnTo>
                <a:lnTo>
                  <a:pt x="6538231" y="6796236"/>
                </a:lnTo>
                <a:lnTo>
                  <a:pt x="0" y="6796236"/>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Artemisia Gentileschi, 1593-1656</a:t>
            </a:r>
          </a:p>
        </p:txBody>
      </p:sp>
      <p:sp>
        <p:nvSpPr>
          <p:cNvPr name="TextBox 13" id="13"/>
          <p:cNvSpPr txBox="true"/>
          <p:nvPr/>
        </p:nvSpPr>
        <p:spPr>
          <a:xfrm rot="0">
            <a:off x="7640311" y="2057399"/>
            <a:ext cx="9080370"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Women in the Renaissance faced huge barriers in pursing a career in the arts (and any other profession). One of the few women who gained renown for her talent was Artemisia Gentileschi. Her father was a painter and she began her career working in his workshop. From 15, she was undertaking her own commissions from customers. She often struggled to receive recognition for her work and some of her great works were presumed to be the work of her father or her husband. Throughout her career, she served as a court painter in Florence (for the Medici's), Rome, Naples and London (for King Charles I). Many of her works depicted women in scenes from myth and the Bible, including </a:t>
            </a:r>
            <a:r>
              <a:rPr lang="en-US" sz="2500">
                <a:solidFill>
                  <a:srgbClr val="000000"/>
                </a:solidFill>
                <a:latin typeface="Arial Italics"/>
              </a:rPr>
              <a:t>Susanna and the Elders, Judith Slaying Holofernes </a:t>
            </a:r>
            <a:r>
              <a:rPr lang="en-US" sz="2500">
                <a:solidFill>
                  <a:srgbClr val="000000"/>
                </a:solidFill>
                <a:latin typeface="Arial"/>
              </a:rPr>
              <a:t>and </a:t>
            </a:r>
            <a:r>
              <a:rPr lang="en-US" sz="2500">
                <a:solidFill>
                  <a:srgbClr val="000000"/>
                </a:solidFill>
                <a:latin typeface="Arial Italics"/>
              </a:rPr>
              <a:t>Judith and Her Maidservant</a:t>
            </a:r>
            <a:r>
              <a:rPr lang="en-US" sz="2500">
                <a:solidFill>
                  <a:srgbClr val="000000"/>
                </a:solidFill>
                <a:latin typeface="Arial"/>
              </a:rPr>
              <a:t>. When she was 18, she was assaulted by one of her father's business partners. This traumatic event may have influenced how she depicted women in her work. </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1832910" y="1943099"/>
            <a:ext cx="3265029" cy="3593753"/>
          </a:xfrm>
          <a:custGeom>
            <a:avLst/>
            <a:gdLst/>
            <a:ahLst/>
            <a:cxnLst/>
            <a:rect r="r" b="b" t="t" l="l"/>
            <a:pathLst>
              <a:path h="3593753" w="3265029">
                <a:moveTo>
                  <a:pt x="0" y="0"/>
                </a:moveTo>
                <a:lnTo>
                  <a:pt x="3265028" y="0"/>
                </a:lnTo>
                <a:lnTo>
                  <a:pt x="3265028" y="3593753"/>
                </a:lnTo>
                <a:lnTo>
                  <a:pt x="0" y="3593753"/>
                </a:lnTo>
                <a:lnTo>
                  <a:pt x="0" y="0"/>
                </a:lnTo>
                <a:close/>
              </a:path>
            </a:pathLst>
          </a:custGeom>
          <a:blipFill>
            <a:blip r:embed="rId6"/>
            <a:stretch>
              <a:fillRect l="0" t="0" r="0" b="0"/>
            </a:stretch>
          </a:blipFill>
        </p:spPr>
      </p:sp>
      <p:sp>
        <p:nvSpPr>
          <p:cNvPr name="Freeform 11" id="11"/>
          <p:cNvSpPr/>
          <p:nvPr/>
        </p:nvSpPr>
        <p:spPr>
          <a:xfrm flipH="false" flipV="false" rot="0">
            <a:off x="10503948" y="5536852"/>
            <a:ext cx="5922953" cy="3939051"/>
          </a:xfrm>
          <a:custGeom>
            <a:avLst/>
            <a:gdLst/>
            <a:ahLst/>
            <a:cxnLst/>
            <a:rect r="r" b="b" t="t" l="l"/>
            <a:pathLst>
              <a:path h="3939051" w="5922953">
                <a:moveTo>
                  <a:pt x="0" y="0"/>
                </a:moveTo>
                <a:lnTo>
                  <a:pt x="5922953" y="0"/>
                </a:lnTo>
                <a:lnTo>
                  <a:pt x="5922953" y="3939051"/>
                </a:lnTo>
                <a:lnTo>
                  <a:pt x="0" y="3939051"/>
                </a:lnTo>
                <a:lnTo>
                  <a:pt x="0" y="0"/>
                </a:lnTo>
                <a:close/>
              </a:path>
            </a:pathLst>
          </a:custGeom>
          <a:blipFill>
            <a:blip r:embed="rId7"/>
            <a:stretch>
              <a:fillRect l="0" t="0" r="0" b="0"/>
            </a:stretch>
          </a:blipFill>
        </p:spPr>
      </p:sp>
      <p:sp>
        <p:nvSpPr>
          <p:cNvPr name="TextBox 12" id="12"/>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3" id="13"/>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A Closer Look at Renaissance Paintings</a:t>
            </a:r>
          </a:p>
        </p:txBody>
      </p:sp>
      <p:sp>
        <p:nvSpPr>
          <p:cNvPr name="TextBox 14" id="14"/>
          <p:cNvSpPr txBox="true"/>
          <p:nvPr/>
        </p:nvSpPr>
        <p:spPr>
          <a:xfrm rot="0">
            <a:off x="1028700" y="2441574"/>
            <a:ext cx="8962888"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In 1508, Michelangelo began to paint the ceiling of the Sistine Chapel, commissioned by Pope Julius II. </a:t>
            </a:r>
            <a:r>
              <a:rPr lang="en-US" sz="2500">
                <a:solidFill>
                  <a:srgbClr val="000000"/>
                </a:solidFill>
                <a:latin typeface="Arial"/>
              </a:rPr>
              <a:t>It took him four years to paint this fresco, standing or lying on his back high up on scaffolding. The finished ceiling shows scenes from the Old Testament, particularly the Book of Genesis, from the creation of Adam and Eve to Noah’s flood, and features over 300 different figures.</a:t>
            </a:r>
          </a:p>
          <a:p>
            <a:pPr algn="just">
              <a:lnSpc>
                <a:spcPts val="3500"/>
              </a:lnSpc>
            </a:pPr>
            <a:r>
              <a:rPr lang="en-US" sz="2500">
                <a:solidFill>
                  <a:srgbClr val="000000"/>
                </a:solidFill>
                <a:latin typeface="Arial"/>
              </a:rPr>
              <a:t>Twenty-five years (1536 and 1541) after he completed the Sistine Chapel, he painted </a:t>
            </a:r>
            <a:r>
              <a:rPr lang="en-US" sz="2500">
                <a:solidFill>
                  <a:srgbClr val="000000"/>
                </a:solidFill>
                <a:latin typeface="Arial Bold Italics"/>
              </a:rPr>
              <a:t>The Last Judgement </a:t>
            </a:r>
            <a:r>
              <a:rPr lang="en-US" sz="2500">
                <a:solidFill>
                  <a:srgbClr val="000000"/>
                </a:solidFill>
                <a:latin typeface="Arial"/>
              </a:rPr>
              <a:t>on the wall behind the alter. </a:t>
            </a:r>
            <a:r>
              <a:rPr lang="en-US" sz="2500">
                <a:solidFill>
                  <a:srgbClr val="000000"/>
                </a:solidFill>
                <a:latin typeface="Arial"/>
              </a:rPr>
              <a:t>These monumental frescoes mark significant milestones in Michelangelo's illustrious career and the broader realm of Renaissance art.</a:t>
            </a:r>
          </a:p>
        </p:txBody>
      </p:sp>
      <p:sp>
        <p:nvSpPr>
          <p:cNvPr name="TextBox 15" id="15"/>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6" id="16"/>
          <p:cNvSpPr txBox="true"/>
          <p:nvPr/>
        </p:nvSpPr>
        <p:spPr>
          <a:xfrm rot="0">
            <a:off x="1028700" y="1876424"/>
            <a:ext cx="15609955" cy="596899"/>
          </a:xfrm>
          <a:prstGeom prst="rect">
            <a:avLst/>
          </a:prstGeom>
        </p:spPr>
        <p:txBody>
          <a:bodyPr anchor="t" rtlCol="false" tIns="0" lIns="0" bIns="0" rIns="0">
            <a:spAutoFit/>
          </a:bodyPr>
          <a:lstStyle/>
          <a:p>
            <a:pPr algn="l">
              <a:lnSpc>
                <a:spcPts val="4900"/>
              </a:lnSpc>
            </a:pPr>
            <a:r>
              <a:rPr lang="en-US" sz="3500">
                <a:solidFill>
                  <a:srgbClr val="004AAD"/>
                </a:solidFill>
                <a:latin typeface="Canva Sans Bold"/>
              </a:rPr>
              <a:t>Michelangelo's work in the Sistine Chapel</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76, Artefact, 2nd Edition)</a:t>
            </a:r>
          </a:p>
        </p:txBody>
      </p:sp>
      <p:sp>
        <p:nvSpPr>
          <p:cNvPr name="TextBox 13" id="13"/>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aspects of Renaissance painting can be seen in the </a:t>
            </a:r>
            <a:r>
              <a:rPr lang="en-US" sz="3000">
                <a:solidFill>
                  <a:srgbClr val="0DA33B"/>
                </a:solidFill>
                <a:latin typeface="Arial Italics"/>
              </a:rPr>
              <a:t>Mona Lisa</a:t>
            </a:r>
            <a:r>
              <a:rPr lang="en-US" sz="3000">
                <a:solidFill>
                  <a:srgbClr val="0DA33B"/>
                </a:solidFill>
                <a:latin typeface="Arial"/>
              </a:rPr>
              <a:t>?</a:t>
            </a:r>
          </a:p>
          <a:p>
            <a:pPr algn="l" marL="647702" indent="-323851" lvl="1">
              <a:lnSpc>
                <a:spcPts val="4200"/>
              </a:lnSpc>
              <a:buAutoNum type="arabicPeriod" startAt="1"/>
            </a:pPr>
            <a:r>
              <a:rPr lang="en-US" sz="3000">
                <a:solidFill>
                  <a:srgbClr val="0DA33B"/>
                </a:solidFill>
                <a:latin typeface="Arial"/>
              </a:rPr>
              <a:t>What aspects of Renaissance painting can be seen in </a:t>
            </a:r>
            <a:r>
              <a:rPr lang="en-US" sz="3000">
                <a:solidFill>
                  <a:srgbClr val="0DA33B"/>
                </a:solidFill>
                <a:latin typeface="Arial Italics"/>
              </a:rPr>
              <a:t>The Last Supper</a:t>
            </a:r>
            <a:r>
              <a:rPr lang="en-US" sz="3000">
                <a:solidFill>
                  <a:srgbClr val="0DA33B"/>
                </a:solidFill>
                <a:latin typeface="Arial"/>
              </a:rPr>
              <a:t>?</a:t>
            </a:r>
          </a:p>
          <a:p>
            <a:pPr algn="l" marL="647702" indent="-323851" lvl="1">
              <a:lnSpc>
                <a:spcPts val="4200"/>
              </a:lnSpc>
              <a:buAutoNum type="arabicPeriod" startAt="1"/>
            </a:pPr>
            <a:r>
              <a:rPr lang="en-US" sz="3000">
                <a:solidFill>
                  <a:srgbClr val="0DA33B"/>
                </a:solidFill>
                <a:latin typeface="Arial"/>
              </a:rPr>
              <a:t>What aspects of Renaissance painting can be seen in </a:t>
            </a:r>
            <a:r>
              <a:rPr lang="en-US" sz="3000">
                <a:solidFill>
                  <a:srgbClr val="0DA33B"/>
                </a:solidFill>
                <a:latin typeface="Arial Italics"/>
              </a:rPr>
              <a:t>Judith slaying Holofernes</a:t>
            </a:r>
            <a:r>
              <a:rPr lang="en-US" sz="3000">
                <a:solidFill>
                  <a:srgbClr val="0DA33B"/>
                </a:solidFill>
                <a:latin typeface="Arial"/>
              </a:rPr>
              <a:t>?</a:t>
            </a:r>
          </a:p>
          <a:p>
            <a:pPr algn="l" marL="647702" indent="-323851" lvl="1">
              <a:lnSpc>
                <a:spcPts val="4200"/>
              </a:lnSpc>
              <a:buAutoNum type="arabicPeriod" startAt="1"/>
            </a:pPr>
            <a:r>
              <a:rPr lang="en-US" sz="3000">
                <a:solidFill>
                  <a:srgbClr val="0DA33B"/>
                </a:solidFill>
                <a:latin typeface="Arial"/>
              </a:rPr>
              <a:t>What aspects of Renaissance painting can be seen in </a:t>
            </a:r>
            <a:r>
              <a:rPr lang="en-US" sz="3000">
                <a:solidFill>
                  <a:srgbClr val="0DA33B"/>
                </a:solidFill>
                <a:latin typeface="Arial Italics"/>
              </a:rPr>
              <a:t>The Last Judgement</a:t>
            </a:r>
            <a:r>
              <a:rPr lang="en-US" sz="3000">
                <a:solidFill>
                  <a:srgbClr val="0DA33B"/>
                </a:solidFill>
                <a:latin typeface="Arial"/>
              </a:rPr>
              <a:t>?</a:t>
            </a:r>
          </a:p>
          <a:p>
            <a:pPr algn="l" marL="647702" indent="-323851" lvl="1">
              <a:lnSpc>
                <a:spcPts val="4200"/>
              </a:lnSpc>
              <a:buAutoNum type="arabicPeriod" startAt="1"/>
            </a:pPr>
            <a:r>
              <a:rPr lang="en-US" sz="3000">
                <a:solidFill>
                  <a:srgbClr val="0DA33B"/>
                </a:solidFill>
                <a:latin typeface="Arial"/>
              </a:rPr>
              <a:t>What aspects of Renaissance painting can be seen in </a:t>
            </a:r>
            <a:r>
              <a:rPr lang="en-US" sz="3000">
                <a:solidFill>
                  <a:srgbClr val="0DA33B"/>
                </a:solidFill>
                <a:latin typeface="Arial Italics"/>
              </a:rPr>
              <a:t>The Creation of Adam</a:t>
            </a:r>
            <a:r>
              <a:rPr lang="en-US" sz="3000">
                <a:solidFill>
                  <a:srgbClr val="0DA33B"/>
                </a:solidFill>
                <a:latin typeface="Arial"/>
              </a:rPr>
              <a: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76, Artefact, 2nd Edition)</a:t>
            </a:r>
          </a:p>
        </p:txBody>
      </p:sp>
      <p:sp>
        <p:nvSpPr>
          <p:cNvPr name="TextBox 13" id="13"/>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1.    Realistic body shape; sfumato; perspective.</a:t>
            </a:r>
          </a:p>
          <a:p>
            <a:pPr algn="l">
              <a:lnSpc>
                <a:spcPts val="4200"/>
              </a:lnSpc>
            </a:pPr>
            <a:r>
              <a:rPr lang="en-US" sz="3000">
                <a:solidFill>
                  <a:srgbClr val="000000"/>
                </a:solidFill>
                <a:latin typeface="Arial Bold"/>
              </a:rPr>
              <a:t>2.    Use of colours; perspective; realistic bodies .</a:t>
            </a:r>
          </a:p>
          <a:p>
            <a:pPr algn="l">
              <a:lnSpc>
                <a:spcPts val="4200"/>
              </a:lnSpc>
            </a:pPr>
            <a:r>
              <a:rPr lang="en-US" sz="3000">
                <a:solidFill>
                  <a:srgbClr val="000000"/>
                </a:solidFill>
                <a:latin typeface="Arial Bold"/>
              </a:rPr>
              <a:t>3.    Use of very strong colours; black background to focus on the figures; realism in the figures.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aphicFrame>
        <p:nvGraphicFramePr>
          <p:cNvPr name="Table 10" id="10"/>
          <p:cNvGraphicFramePr>
            <a:graphicFrameLocks noGrp="true"/>
          </p:cNvGraphicFramePr>
          <p:nvPr/>
        </p:nvGraphicFramePr>
        <p:xfrm>
          <a:off x="1028700" y="1505236"/>
          <a:ext cx="15609955" cy="5400675"/>
        </p:xfrm>
        <a:graphic>
          <a:graphicData uri="http://schemas.openxmlformats.org/drawingml/2006/table">
            <a:tbl>
              <a:tblPr/>
              <a:tblGrid>
                <a:gridCol w="7804977"/>
                <a:gridCol w="7804977"/>
              </a:tblGrid>
              <a:tr h="796192">
                <a:tc>
                  <a:txBody>
                    <a:bodyPr anchor="t" rtlCol="false"/>
                    <a:lstStyle/>
                    <a:p>
                      <a:pPr algn="ctr">
                        <a:lnSpc>
                          <a:spcPts val="2800"/>
                        </a:lnSpc>
                        <a:defRPr/>
                      </a:pPr>
                      <a:r>
                        <a:rPr lang="en-US" sz="2000">
                          <a:solidFill>
                            <a:srgbClr val="FFFFFF"/>
                          </a:solidFill>
                          <a:latin typeface="Arial Bold"/>
                        </a:rPr>
                        <a:t>Medieval Sculpture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800"/>
                        </a:lnSpc>
                        <a:defRPr/>
                      </a:pPr>
                      <a:r>
                        <a:rPr lang="en-US" sz="2000">
                          <a:solidFill>
                            <a:srgbClr val="FFFFFF"/>
                          </a:solidFill>
                          <a:latin typeface="Arial Bold"/>
                        </a:rPr>
                        <a:t>Renaissance Sculpture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r h="796192">
                <a:tc gridSpan="2">
                  <a:txBody>
                    <a:bodyPr anchor="t" rtlCol="false"/>
                    <a:lstStyle/>
                    <a:p>
                      <a:pPr algn="ctr">
                        <a:lnSpc>
                          <a:spcPts val="2800"/>
                        </a:lnSpc>
                        <a:defRPr/>
                      </a:pPr>
                      <a:r>
                        <a:rPr lang="en-US" sz="2000">
                          <a:solidFill>
                            <a:srgbClr val="000000"/>
                          </a:solidFill>
                          <a:latin typeface="Arial Bold Italics"/>
                        </a:rPr>
                        <a:t>Themes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sz="2000">
                          <a:solidFill>
                            <a:srgbClr val="000000"/>
                          </a:solidFill>
                          <a:latin typeface="Arial Bold Italics"/>
                        </a:rPr>
                        <a:t>Themes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1151121">
                <a:tc>
                  <a:txBody>
                    <a:bodyPr anchor="t" rtlCol="false"/>
                    <a:lstStyle/>
                    <a:p>
                      <a:pPr algn="l" marL="431801" indent="-215900" lvl="1">
                        <a:lnSpc>
                          <a:spcPts val="2800"/>
                        </a:lnSpc>
                        <a:buFont typeface="Arial"/>
                        <a:buChar char="•"/>
                        <a:defRPr/>
                      </a:pPr>
                      <a:r>
                        <a:rPr lang="en-US" sz="2000">
                          <a:solidFill>
                            <a:srgbClr val="000000"/>
                          </a:solidFill>
                          <a:latin typeface="Arial"/>
                        </a:rPr>
                        <a:t>Religious figures and biblical scenes, used for teaching the ways of the Catholic Church</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rPr>
                        <a:t>Religious figures, mythological scenes, portraits of people, natural themes, and scenes from everyday life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6192">
                <a:tc gridSpan="2">
                  <a:txBody>
                    <a:bodyPr anchor="t" rtlCol="false"/>
                    <a:lstStyle/>
                    <a:p>
                      <a:pPr algn="ctr">
                        <a:lnSpc>
                          <a:spcPts val="2800"/>
                        </a:lnSpc>
                        <a:defRPr/>
                      </a:pPr>
                      <a:r>
                        <a:rPr lang="en-US" sz="2000">
                          <a:solidFill>
                            <a:srgbClr val="000000"/>
                          </a:solidFill>
                          <a:latin typeface="Arial Bold Italics"/>
                        </a:rPr>
                        <a:t>Materials and Colours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sz="2000">
                          <a:solidFill>
                            <a:srgbClr val="000000"/>
                          </a:solidFill>
                          <a:latin typeface="Arial Bold Italics"/>
                        </a:rPr>
                        <a:t>Materials and Colours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1860979">
                <a:tc>
                  <a:txBody>
                    <a:bodyPr anchor="t" rtlCol="false"/>
                    <a:lstStyle/>
                    <a:p>
                      <a:pPr algn="l" marL="431801" indent="-215900" lvl="1">
                        <a:lnSpc>
                          <a:spcPts val="2800"/>
                        </a:lnSpc>
                        <a:buFont typeface="Arial"/>
                        <a:buChar char="•"/>
                        <a:defRPr/>
                      </a:pPr>
                      <a:r>
                        <a:rPr lang="en-US" sz="2000">
                          <a:solidFill>
                            <a:srgbClr val="000000"/>
                          </a:solidFill>
                          <a:latin typeface="Arial"/>
                        </a:rPr>
                        <a:t>Sculptures were carved from stone, wood, or cast in metal. </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rPr>
                        <a:t>Sculptures were primarily carved from marble or cast in bronze. They utilized chiselling techniques for precision and the textures were more realistic. Sculptures often showed a greater attention to detail.</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3333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Sculpture: Medieval vs Renaissance</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aphicFrame>
        <p:nvGraphicFramePr>
          <p:cNvPr name="Table 10" id="10"/>
          <p:cNvGraphicFramePr>
            <a:graphicFrameLocks noGrp="true"/>
          </p:cNvGraphicFramePr>
          <p:nvPr/>
        </p:nvGraphicFramePr>
        <p:xfrm>
          <a:off x="1028700" y="1505236"/>
          <a:ext cx="15609955" cy="5753100"/>
        </p:xfrm>
        <a:graphic>
          <a:graphicData uri="http://schemas.openxmlformats.org/drawingml/2006/table">
            <a:tbl>
              <a:tblPr/>
              <a:tblGrid>
                <a:gridCol w="7804977"/>
                <a:gridCol w="7804977"/>
              </a:tblGrid>
              <a:tr h="795846">
                <a:tc>
                  <a:txBody>
                    <a:bodyPr anchor="t" rtlCol="false"/>
                    <a:lstStyle/>
                    <a:p>
                      <a:pPr algn="ctr">
                        <a:lnSpc>
                          <a:spcPts val="2800"/>
                        </a:lnSpc>
                        <a:defRPr/>
                      </a:pPr>
                      <a:r>
                        <a:rPr lang="en-US" sz="2000">
                          <a:solidFill>
                            <a:srgbClr val="FFFFFF"/>
                          </a:solidFill>
                          <a:latin typeface="Arial Bold"/>
                        </a:rPr>
                        <a:t>Medieval Sculpture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800"/>
                        </a:lnSpc>
                        <a:defRPr/>
                      </a:pPr>
                      <a:r>
                        <a:rPr lang="en-US" sz="2000">
                          <a:solidFill>
                            <a:srgbClr val="FFFFFF"/>
                          </a:solidFill>
                          <a:latin typeface="Arial Bold"/>
                        </a:rPr>
                        <a:t>Renaissance Sculpture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r h="795846">
                <a:tc gridSpan="2">
                  <a:txBody>
                    <a:bodyPr anchor="t" rtlCol="false"/>
                    <a:lstStyle/>
                    <a:p>
                      <a:pPr algn="ctr">
                        <a:lnSpc>
                          <a:spcPts val="2800"/>
                        </a:lnSpc>
                        <a:defRPr/>
                      </a:pPr>
                      <a:r>
                        <a:rPr lang="en-US" sz="2000">
                          <a:solidFill>
                            <a:srgbClr val="000000"/>
                          </a:solidFill>
                          <a:latin typeface="Arial Bold Italics"/>
                        </a:rPr>
                        <a:t>Perspective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sz="2000">
                          <a:solidFill>
                            <a:srgbClr val="000000"/>
                          </a:solidFill>
                          <a:latin typeface="Arial Bold Italics"/>
                        </a:rPr>
                        <a:t>Perspective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1505394">
                <a:tc>
                  <a:txBody>
                    <a:bodyPr anchor="t" rtlCol="false"/>
                    <a:lstStyle/>
                    <a:p>
                      <a:pPr algn="l" marL="431801" indent="-215900" lvl="1">
                        <a:lnSpc>
                          <a:spcPts val="2800"/>
                        </a:lnSpc>
                        <a:buFont typeface="Arial"/>
                        <a:buChar char="•"/>
                        <a:defRPr/>
                      </a:pPr>
                      <a:r>
                        <a:rPr lang="en-US" sz="2000">
                          <a:solidFill>
                            <a:srgbClr val="000000"/>
                          </a:solidFill>
                          <a:latin typeface="Arial"/>
                        </a:rPr>
                        <a:t>Medieval sculptures were often flat and appeared two-dimensional. They didn't always follow true human proportions.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rPr>
                        <a:t>Renaissance sculptures used perspective to create a more realistic three-dimensional effect. Proportions and anatomical details were carefully considered.</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5846">
                <a:tc gridSpan="2">
                  <a:txBody>
                    <a:bodyPr anchor="t" rtlCol="false"/>
                    <a:lstStyle/>
                    <a:p>
                      <a:pPr algn="ctr">
                        <a:lnSpc>
                          <a:spcPts val="2800"/>
                        </a:lnSpc>
                        <a:defRPr/>
                      </a:pPr>
                      <a:r>
                        <a:rPr lang="en-US" sz="2000">
                          <a:solidFill>
                            <a:srgbClr val="000000"/>
                          </a:solidFill>
                          <a:latin typeface="Arial Bold Italics"/>
                        </a:rPr>
                        <a:t>People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sz="2000">
                          <a:solidFill>
                            <a:srgbClr val="000000"/>
                          </a:solidFill>
                          <a:latin typeface="Arial Bold Italics"/>
                        </a:rPr>
                        <a:t>People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1860169">
                <a:tc>
                  <a:txBody>
                    <a:bodyPr anchor="t" rtlCol="false"/>
                    <a:lstStyle/>
                    <a:p>
                      <a:pPr algn="l" marL="431801" indent="-215900" lvl="1">
                        <a:lnSpc>
                          <a:spcPts val="2800"/>
                        </a:lnSpc>
                        <a:buFont typeface="Arial"/>
                        <a:buChar char="•"/>
                        <a:defRPr/>
                      </a:pPr>
                      <a:r>
                        <a:rPr lang="en-US" sz="2000">
                          <a:solidFill>
                            <a:srgbClr val="000000"/>
                          </a:solidFill>
                          <a:latin typeface="Arial"/>
                        </a:rPr>
                        <a:t>Figures did not look 'real'. Their bodies were not to scale, limbs were often the wrong size, and faces had lifeless expressions.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rPr>
                        <a:t>Renaissance sculptors studied anatomy to make figures look 'real'. They used many details such as wrinkles, muscles, shadows, and clothing folds. Sculptures were often life-sized and looked as if they could come to life at any moment.</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3333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Sculpture: Medieval vs Renaissance</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1179703" y="2208211"/>
            <a:ext cx="4571442" cy="6857163"/>
          </a:xfrm>
          <a:custGeom>
            <a:avLst/>
            <a:gdLst/>
            <a:ahLst/>
            <a:cxnLst/>
            <a:rect r="r" b="b" t="t" l="l"/>
            <a:pathLst>
              <a:path h="6857163" w="4571442">
                <a:moveTo>
                  <a:pt x="0" y="0"/>
                </a:moveTo>
                <a:lnTo>
                  <a:pt x="4571442" y="0"/>
                </a:lnTo>
                <a:lnTo>
                  <a:pt x="4571442" y="6857163"/>
                </a:lnTo>
                <a:lnTo>
                  <a:pt x="0" y="6857163"/>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A Closer Look at Renaissance Sculptures</a:t>
            </a:r>
          </a:p>
        </p:txBody>
      </p:sp>
      <p:sp>
        <p:nvSpPr>
          <p:cNvPr name="TextBox 13" id="13"/>
          <p:cNvSpPr txBox="true"/>
          <p:nvPr/>
        </p:nvSpPr>
        <p:spPr>
          <a:xfrm rot="0">
            <a:off x="1028700" y="2441574"/>
            <a:ext cx="8962888" cy="48609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One of the most famous Renaissance sculptures is Michelangelo's </a:t>
            </a:r>
            <a:r>
              <a:rPr lang="en-US" sz="2500">
                <a:solidFill>
                  <a:srgbClr val="000000"/>
                </a:solidFill>
                <a:latin typeface="Arial Italics"/>
              </a:rPr>
              <a:t>David</a:t>
            </a:r>
            <a:r>
              <a:rPr lang="en-US" sz="2500">
                <a:solidFill>
                  <a:srgbClr val="000000"/>
                </a:solidFill>
                <a:latin typeface="Arial"/>
              </a:rPr>
              <a:t>. In 1501 he won a competition (defeating even da Vinci) to carve a single huge block of white marble. From it, h</a:t>
            </a:r>
            <a:r>
              <a:rPr lang="en-US" sz="2500">
                <a:solidFill>
                  <a:srgbClr val="000000"/>
                </a:solidFill>
                <a:latin typeface="Arial"/>
              </a:rPr>
              <a:t>e created the statue of </a:t>
            </a:r>
            <a:r>
              <a:rPr lang="en-US" sz="2500">
                <a:solidFill>
                  <a:srgbClr val="000000"/>
                </a:solidFill>
                <a:latin typeface="Arial Italics"/>
              </a:rPr>
              <a:t>David</a:t>
            </a:r>
            <a:r>
              <a:rPr lang="en-US" sz="2500">
                <a:solidFill>
                  <a:srgbClr val="000000"/>
                </a:solidFill>
                <a:latin typeface="Arial"/>
              </a:rPr>
              <a:t>, from the biblical story of David and Goliath, to celebrate Florence’s victory over France. At five meters high, it was the largest free-standing statue since Ancient Rome.David is naked, with a slingshot resting on his shoulder and is very realistically detailed (veins, ligaments, muscles, etc). The statue represents the ideal human body and provides evidence that Michelangelo made a close study of anatomy.</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0">
            <a:off x="1028700" y="1876424"/>
            <a:ext cx="15609955" cy="596899"/>
          </a:xfrm>
          <a:prstGeom prst="rect">
            <a:avLst/>
          </a:prstGeom>
        </p:spPr>
        <p:txBody>
          <a:bodyPr anchor="t" rtlCol="false" tIns="0" lIns="0" bIns="0" rIns="0">
            <a:spAutoFit/>
          </a:bodyPr>
          <a:lstStyle/>
          <a:p>
            <a:pPr algn="l">
              <a:lnSpc>
                <a:spcPts val="4900"/>
              </a:lnSpc>
            </a:pPr>
            <a:r>
              <a:rPr lang="en-US" sz="3500">
                <a:solidFill>
                  <a:srgbClr val="004AAD"/>
                </a:solidFill>
                <a:latin typeface="Canva Sans Bold"/>
              </a:rPr>
              <a:t>Michelangelo's </a:t>
            </a:r>
            <a:r>
              <a:rPr lang="en-US" sz="3500">
                <a:solidFill>
                  <a:srgbClr val="004AAD"/>
                </a:solidFill>
                <a:latin typeface="Canva Sans Bold Italics"/>
              </a:rPr>
              <a:t>David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417796" y="1943099"/>
            <a:ext cx="6095256" cy="6857163"/>
          </a:xfrm>
          <a:custGeom>
            <a:avLst/>
            <a:gdLst/>
            <a:ahLst/>
            <a:cxnLst/>
            <a:rect r="r" b="b" t="t" l="l"/>
            <a:pathLst>
              <a:path h="6857163" w="6095256">
                <a:moveTo>
                  <a:pt x="0" y="0"/>
                </a:moveTo>
                <a:lnTo>
                  <a:pt x="6095256" y="0"/>
                </a:lnTo>
                <a:lnTo>
                  <a:pt x="6095256" y="6857163"/>
                </a:lnTo>
                <a:lnTo>
                  <a:pt x="0" y="6857163"/>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A Closer Look at Renaissance Sculptures</a:t>
            </a:r>
          </a:p>
        </p:txBody>
      </p:sp>
      <p:sp>
        <p:nvSpPr>
          <p:cNvPr name="TextBox 13" id="13"/>
          <p:cNvSpPr txBox="true"/>
          <p:nvPr/>
        </p:nvSpPr>
        <p:spPr>
          <a:xfrm rot="0">
            <a:off x="1028700" y="2441574"/>
            <a:ext cx="8962888"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One of Michelangelo's most renowned works is his Pietà. At the tender age of 24, he sculpted this remarkable piece from a single slab of white Carrara marble. It depicts Mary cradling the lifeless body of Jesus after his crucifixion. Michelangelo's deep understanding of human anatomy is clearly visible in the realistic detailing of Jesus's body and the intricate folds of Mary's dress. Much like his statue of David, the Pietà showcases Michelangelo's exceptional ability to create lifelike figures from solid marble. Today, the Pietà resides in St. Peter's Basilica in Vatican City, serving as a timeless reminder of Michelangelo's extraordinary talent and the power of Renaissance sculpture.</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0">
            <a:off x="1028700" y="1876424"/>
            <a:ext cx="15609955" cy="596899"/>
          </a:xfrm>
          <a:prstGeom prst="rect">
            <a:avLst/>
          </a:prstGeom>
        </p:spPr>
        <p:txBody>
          <a:bodyPr anchor="t" rtlCol="false" tIns="0" lIns="0" bIns="0" rIns="0">
            <a:spAutoFit/>
          </a:bodyPr>
          <a:lstStyle/>
          <a:p>
            <a:pPr algn="l">
              <a:lnSpc>
                <a:spcPts val="4900"/>
              </a:lnSpc>
            </a:pPr>
            <a:r>
              <a:rPr lang="en-US" sz="3500">
                <a:solidFill>
                  <a:srgbClr val="004AAD"/>
                </a:solidFill>
                <a:latin typeface="Canva Sans Bold"/>
              </a:rPr>
              <a:t>Michelangelo's </a:t>
            </a:r>
            <a:r>
              <a:rPr lang="en-US" sz="3500">
                <a:solidFill>
                  <a:srgbClr val="004AAD"/>
                </a:solidFill>
                <a:latin typeface="Canva Sans Bold Italics"/>
              </a:rPr>
              <a:t>Pietà</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Learning Outcomes</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3.7 APPRECIATE </a:t>
            </a:r>
            <a:r>
              <a:rPr lang="en-US" sz="3000">
                <a:solidFill>
                  <a:srgbClr val="000000"/>
                </a:solidFill>
                <a:latin typeface="Arial"/>
              </a:rPr>
              <a:t>change in the fields of arts and science, with </a:t>
            </a:r>
            <a:r>
              <a:rPr lang="en-US" sz="3000">
                <a:solidFill>
                  <a:srgbClr val="000000"/>
                </a:solidFill>
                <a:latin typeface="Arial Italics"/>
              </a:rPr>
              <a:t>particular reference</a:t>
            </a:r>
            <a:r>
              <a:rPr lang="en-US" sz="3000">
                <a:solidFill>
                  <a:srgbClr val="000000"/>
                </a:solidFill>
                <a:latin typeface="Arial"/>
              </a:rPr>
              <a:t> to the significance of the Renaissance.</a:t>
            </a:r>
          </a:p>
          <a:p>
            <a:pPr algn="l">
              <a:lnSpc>
                <a:spcPts val="4200"/>
              </a:lnSpc>
            </a:pPr>
            <a:r>
              <a:rPr lang="en-US" sz="3000">
                <a:solidFill>
                  <a:srgbClr val="000000"/>
                </a:solidFill>
                <a:latin typeface="Arial Bold"/>
              </a:rPr>
              <a:t>3.11 EXPLORE </a:t>
            </a:r>
            <a:r>
              <a:rPr lang="en-US" sz="3000">
                <a:solidFill>
                  <a:srgbClr val="000000"/>
                </a:solidFill>
                <a:latin typeface="Arial"/>
              </a:rPr>
              <a:t>the contribution of technological developments and innovation to historical change.</a:t>
            </a:r>
          </a:p>
          <a:p>
            <a:pPr algn="l">
              <a:lnSpc>
                <a:spcPts val="4200"/>
              </a:lnSpc>
            </a:pPr>
            <a:r>
              <a:rPr lang="en-US" sz="3000">
                <a:solidFill>
                  <a:srgbClr val="000000"/>
                </a:solidFill>
                <a:latin typeface="Arial Bold"/>
              </a:rPr>
              <a:t>1.3 APPRECIATE </a:t>
            </a:r>
            <a:r>
              <a:rPr lang="en-US" sz="3000">
                <a:solidFill>
                  <a:srgbClr val="000000"/>
                </a:solidFill>
                <a:latin typeface="Arial"/>
              </a:rPr>
              <a:t>their cultural inheritance through recognising historically significant places and buildings and discussing why historical personalities, events and issues are commemorated</a:t>
            </a:r>
          </a:p>
          <a:p>
            <a:pPr algn="l">
              <a:lnSpc>
                <a:spcPts val="4200"/>
              </a:lnSpc>
            </a:pPr>
            <a:r>
              <a:rPr lang="en-US" sz="3000">
                <a:solidFill>
                  <a:srgbClr val="000000"/>
                </a:solidFill>
                <a:latin typeface="Arial Bold"/>
              </a:rPr>
              <a:t>1.7 DEVELOP </a:t>
            </a:r>
            <a:r>
              <a:rPr lang="en-US" sz="3000">
                <a:solidFill>
                  <a:srgbClr val="000000"/>
                </a:solidFill>
                <a:latin typeface="Arial"/>
              </a:rPr>
              <a:t>historical judgements based on evidence about personalities, issues and events in the past, showing awareness of historical significance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69713" y="2162174"/>
            <a:ext cx="6186685" cy="6857163"/>
          </a:xfrm>
          <a:custGeom>
            <a:avLst/>
            <a:gdLst/>
            <a:ahLst/>
            <a:cxnLst/>
            <a:rect r="r" b="b" t="t" l="l"/>
            <a:pathLst>
              <a:path h="6857163" w="6186685">
                <a:moveTo>
                  <a:pt x="0" y="0"/>
                </a:moveTo>
                <a:lnTo>
                  <a:pt x="6186685" y="0"/>
                </a:lnTo>
                <a:lnTo>
                  <a:pt x="6186685" y="6857163"/>
                </a:lnTo>
                <a:lnTo>
                  <a:pt x="0" y="6857163"/>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Michelangelo Buonarroti, 1475-1564</a:t>
            </a:r>
          </a:p>
        </p:txBody>
      </p:sp>
      <p:sp>
        <p:nvSpPr>
          <p:cNvPr name="TextBox 13" id="13"/>
          <p:cNvSpPr txBox="true"/>
          <p:nvPr/>
        </p:nvSpPr>
        <p:spPr>
          <a:xfrm rot="0">
            <a:off x="7640311" y="2057399"/>
            <a:ext cx="9080370"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Michelangelo was born near Florence in 1475 and as a child showed great interest in sculpture. He came to the attention of Lorenzo de Medici, who invited him to live with him and study in his sculpture academy. In Rome in 1496, a cardinal commissioned him to sculpt the </a:t>
            </a:r>
            <a:r>
              <a:rPr lang="en-US" sz="2500">
                <a:solidFill>
                  <a:srgbClr val="000000"/>
                </a:solidFill>
                <a:latin typeface="Arial Italics"/>
              </a:rPr>
              <a:t>Pietà</a:t>
            </a:r>
            <a:r>
              <a:rPr lang="en-US" sz="2500">
                <a:solidFill>
                  <a:srgbClr val="000000"/>
                </a:solidFill>
                <a:latin typeface="Arial"/>
              </a:rPr>
              <a:t>. In 1501, upon returning to Florence, he created the statue of </a:t>
            </a:r>
            <a:r>
              <a:rPr lang="en-US" sz="2500">
                <a:solidFill>
                  <a:srgbClr val="000000"/>
                </a:solidFill>
                <a:latin typeface="Arial Italics"/>
              </a:rPr>
              <a:t>David</a:t>
            </a:r>
            <a:r>
              <a:rPr lang="en-US" sz="2500">
                <a:solidFill>
                  <a:srgbClr val="000000"/>
                </a:solidFill>
                <a:latin typeface="Arial"/>
              </a:rPr>
              <a:t>, his most famous work. Michelangelo began to paint the ceiling of the Sistine Chapel in the Vatican in 1508. This took over four years to complete, all while standing or lying on high scaffolding. He also wrote poetry and designed buildings as an architect, including St Peter's Basilica, where the </a:t>
            </a:r>
            <a:r>
              <a:rPr lang="en-US" sz="2500">
                <a:solidFill>
                  <a:srgbClr val="000000"/>
                </a:solidFill>
                <a:latin typeface="Arial Italics"/>
              </a:rPr>
              <a:t>Pietà </a:t>
            </a:r>
            <a:r>
              <a:rPr lang="en-US" sz="2500">
                <a:solidFill>
                  <a:srgbClr val="000000"/>
                </a:solidFill>
                <a:latin typeface="Arial"/>
              </a:rPr>
              <a:t>is displayed. He designed the dome based on Ancient Roman ideas, but died in 1564 before it was completed at the age of 89. His body was smuggled back to Florence, where he was placed under a tomb under the epitaph ‘il Divino Michelangelo’ (the divine Michelangelo).</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803196" y="0"/>
            <a:ext cx="16018668" cy="9725311"/>
          </a:xfrm>
          <a:custGeom>
            <a:avLst/>
            <a:gdLst/>
            <a:ahLst/>
            <a:cxnLst/>
            <a:rect r="r" b="b" t="t" l="l"/>
            <a:pathLst>
              <a:path h="9725311" w="16018668">
                <a:moveTo>
                  <a:pt x="0" y="0"/>
                </a:moveTo>
                <a:lnTo>
                  <a:pt x="16018668" y="0"/>
                </a:lnTo>
                <a:lnTo>
                  <a:pt x="16018668"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78, Artefact, 2nd Edition)</a:t>
            </a:r>
          </a:p>
        </p:txBody>
      </p:sp>
      <p:sp>
        <p:nvSpPr>
          <p:cNvPr name="TextBox 13" id="13"/>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In what ways did the Renaissance artists make their sculptures more realistic than medieval sculptures?</a:t>
            </a:r>
          </a:p>
          <a:p>
            <a:pPr algn="l" marL="647702" indent="-323851" lvl="1">
              <a:lnSpc>
                <a:spcPts val="4200"/>
              </a:lnSpc>
              <a:buAutoNum type="arabicPeriod" startAt="1"/>
            </a:pPr>
            <a:r>
              <a:rPr lang="en-US" sz="3000">
                <a:solidFill>
                  <a:srgbClr val="0DA33B"/>
                </a:solidFill>
                <a:latin typeface="Arial"/>
              </a:rPr>
              <a:t>Name and describe one Renaissance sculpture you have studied.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78, Artefact, 2nd Edition)</a:t>
            </a:r>
          </a:p>
        </p:txBody>
      </p:sp>
      <p:sp>
        <p:nvSpPr>
          <p:cNvPr name="TextBox 13" id="13"/>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1.    They studied anatomy and used live models. They made detailed drawings of their models before they started carving.</a:t>
            </a:r>
          </a:p>
          <a:p>
            <a:pPr algn="l">
              <a:lnSpc>
                <a:spcPts val="4200"/>
              </a:lnSpc>
            </a:pPr>
            <a:r>
              <a:rPr lang="en-US" sz="3000">
                <a:solidFill>
                  <a:srgbClr val="000000"/>
                </a:solidFill>
                <a:latin typeface="Arial"/>
              </a:rPr>
              <a:t>2.    Michelangelo’s David: 5 m tall; free standing; David is naked; very detailed body (veins, muscles, etc.).</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816663"/>
            <a:ext cx="18288000" cy="958845"/>
          </a:xfrm>
          <a:prstGeom prst="rect">
            <a:avLst/>
          </a:prstGeom>
        </p:spPr>
        <p:txBody>
          <a:bodyPr anchor="t" rtlCol="false" tIns="0" lIns="0" bIns="0" rIns="0">
            <a:spAutoFit/>
          </a:bodyPr>
          <a:lstStyle/>
          <a:p>
            <a:pPr algn="ctr">
              <a:lnSpc>
                <a:spcPts val="7000"/>
              </a:lnSpc>
            </a:pPr>
            <a:r>
              <a:rPr lang="en-US" sz="5000" spc="225">
                <a:solidFill>
                  <a:srgbClr val="004AAD"/>
                </a:solidFill>
                <a:latin typeface="Arial Bold"/>
              </a:rPr>
              <a:t>8.3: TECHNOLOGICAL CHANGE: THE PRINTING PRESS</a:t>
            </a:r>
          </a:p>
        </p:txBody>
      </p:sp>
      <p:sp>
        <p:nvSpPr>
          <p:cNvPr name="TextBox 9" id="9"/>
          <p:cNvSpPr txBox="true"/>
          <p:nvPr/>
        </p:nvSpPr>
        <p:spPr>
          <a:xfrm rot="0">
            <a:off x="351801" y="4027797"/>
            <a:ext cx="17584398" cy="746125"/>
          </a:xfrm>
          <a:prstGeom prst="rect">
            <a:avLst/>
          </a:prstGeom>
        </p:spPr>
        <p:txBody>
          <a:bodyPr anchor="t" rtlCol="false" tIns="0" lIns="0" bIns="0" rIns="0">
            <a:spAutoFit/>
          </a:bodyPr>
          <a:lstStyle/>
          <a:p>
            <a:pPr algn="ctr">
              <a:lnSpc>
                <a:spcPts val="5749"/>
              </a:lnSpc>
            </a:pPr>
            <a:r>
              <a:rPr lang="en-US" sz="4999" spc="1499">
                <a:solidFill>
                  <a:srgbClr val="FFFFFF"/>
                </a:solidFill>
                <a:latin typeface="Daydream"/>
              </a:rPr>
              <a:t>8.3: technological change: the printing press</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8</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1450 to 1650</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The spread of the Renaissance</a:t>
            </a:r>
          </a:p>
        </p:txBody>
      </p:sp>
      <p:sp>
        <p:nvSpPr>
          <p:cNvPr name="TextBox 12" id="12"/>
          <p:cNvSpPr txBox="true"/>
          <p:nvPr/>
        </p:nvSpPr>
        <p:spPr>
          <a:xfrm rot="0">
            <a:off x="1028700" y="1838324"/>
            <a:ext cx="15609955" cy="35464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Renaissance spread from Italy to the rest of Europe. </a:t>
            </a:r>
            <a:r>
              <a:rPr lang="en-US" sz="2500">
                <a:solidFill>
                  <a:srgbClr val="000000"/>
                </a:solidFill>
                <a:latin typeface="Arial"/>
              </a:rPr>
              <a:t>Countries like France, England, Germany, Scandinavia and other parts of Europe were eager to follow the example set by Italy and they embraced the ideas of the Renaissance. This was helped by:</a:t>
            </a:r>
          </a:p>
          <a:p>
            <a:pPr algn="just" marL="539754" indent="-269877" lvl="1">
              <a:lnSpc>
                <a:spcPts val="3500"/>
              </a:lnSpc>
              <a:buFont typeface="Arial"/>
              <a:buChar char="•"/>
            </a:pPr>
            <a:r>
              <a:rPr lang="en-US" sz="2500">
                <a:solidFill>
                  <a:srgbClr val="000000"/>
                </a:solidFill>
                <a:latin typeface="Arial"/>
              </a:rPr>
              <a:t>Artists visiting Italy and learning directly from Italian masters such as Albert Dürer.</a:t>
            </a:r>
          </a:p>
          <a:p>
            <a:pPr algn="just" marL="539754" indent="-269877" lvl="1">
              <a:lnSpc>
                <a:spcPts val="3500"/>
              </a:lnSpc>
              <a:buFont typeface="Arial"/>
              <a:buChar char="•"/>
            </a:pPr>
            <a:r>
              <a:rPr lang="en-US" sz="2500">
                <a:solidFill>
                  <a:srgbClr val="000000"/>
                </a:solidFill>
                <a:latin typeface="Arial"/>
              </a:rPr>
              <a:t>Outside trade with Italy, which spread the ideas around Europe. </a:t>
            </a:r>
          </a:p>
          <a:p>
            <a:pPr algn="just" marL="539754" indent="-269877" lvl="1">
              <a:lnSpc>
                <a:spcPts val="3500"/>
              </a:lnSpc>
              <a:buFont typeface="Arial"/>
              <a:buChar char="•"/>
            </a:pPr>
            <a:r>
              <a:rPr lang="en-US" sz="2500">
                <a:solidFill>
                  <a:srgbClr val="000000"/>
                </a:solidFill>
                <a:latin typeface="Arial"/>
              </a:rPr>
              <a:t>Northern European rulers and merchants becoming patrons to artists in their own countries</a:t>
            </a:r>
          </a:p>
          <a:p>
            <a:pPr algn="just" marL="539754" indent="-269877" lvl="1">
              <a:lnSpc>
                <a:spcPts val="3500"/>
              </a:lnSpc>
              <a:buFont typeface="Arial"/>
              <a:buChar char="•"/>
            </a:pPr>
            <a:r>
              <a:rPr lang="en-US" sz="2500">
                <a:solidFill>
                  <a:srgbClr val="000000"/>
                </a:solidFill>
                <a:latin typeface="Arial"/>
              </a:rPr>
              <a:t>The invention of the movable type printing press – the single most important cause of the spread of the Renaissance.</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69713" y="2385130"/>
            <a:ext cx="6186685" cy="6857163"/>
          </a:xfrm>
          <a:custGeom>
            <a:avLst/>
            <a:gdLst/>
            <a:ahLst/>
            <a:cxnLst/>
            <a:rect r="r" b="b" t="t" l="l"/>
            <a:pathLst>
              <a:path h="6857163" w="6186685">
                <a:moveTo>
                  <a:pt x="0" y="0"/>
                </a:moveTo>
                <a:lnTo>
                  <a:pt x="6186685" y="0"/>
                </a:lnTo>
                <a:lnTo>
                  <a:pt x="6186685" y="6857162"/>
                </a:lnTo>
                <a:lnTo>
                  <a:pt x="0" y="6857162"/>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Albert Dürer, 1471-1528</a:t>
            </a:r>
          </a:p>
        </p:txBody>
      </p:sp>
      <p:sp>
        <p:nvSpPr>
          <p:cNvPr name="TextBox 13" id="13"/>
          <p:cNvSpPr txBox="true"/>
          <p:nvPr/>
        </p:nvSpPr>
        <p:spPr>
          <a:xfrm rot="0">
            <a:off x="7640311" y="1797336"/>
            <a:ext cx="9080370" cy="79279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Dürer was born on 21 May, 1471 in Nuremberg, south Germany. </a:t>
            </a:r>
            <a:r>
              <a:rPr lang="en-US" sz="2500">
                <a:solidFill>
                  <a:srgbClr val="000000"/>
                </a:solidFill>
                <a:latin typeface="Arial"/>
              </a:rPr>
              <a:t>The son of a goldsmith, he began his training in drawing and woodcutting. When he was fifteen, he became an apprentice to the best known artist in the city of Nuremberg. After his training, he travelled to other European countries, including Italy, where he learned from other artists.</a:t>
            </a:r>
          </a:p>
          <a:p>
            <a:pPr algn="just">
              <a:lnSpc>
                <a:spcPts val="3500"/>
              </a:lnSpc>
            </a:pPr>
            <a:r>
              <a:rPr lang="en-US" sz="2500">
                <a:solidFill>
                  <a:srgbClr val="000000"/>
                </a:solidFill>
                <a:latin typeface="Arial"/>
              </a:rPr>
              <a:t>Dürer developed a great talent for engravings, made from wood or copper, and set up his own workshop in Nuremberg. Some of his best-known engravings are his 18 engravings of the Apocalypse cycle; </a:t>
            </a:r>
            <a:r>
              <a:rPr lang="en-US" sz="2500">
                <a:solidFill>
                  <a:srgbClr val="000000"/>
                </a:solidFill>
                <a:latin typeface="Arial Italics"/>
              </a:rPr>
              <a:t>The Four Horsemen of the Apocalypse</a:t>
            </a:r>
            <a:r>
              <a:rPr lang="en-US" sz="2500">
                <a:solidFill>
                  <a:srgbClr val="000000"/>
                </a:solidFill>
                <a:latin typeface="Arial"/>
              </a:rPr>
              <a:t> is one of his most notable engravings.</a:t>
            </a:r>
          </a:p>
          <a:p>
            <a:pPr algn="just">
              <a:lnSpc>
                <a:spcPts val="3500"/>
              </a:lnSpc>
            </a:pPr>
            <a:r>
              <a:rPr lang="en-US" sz="2500">
                <a:solidFill>
                  <a:srgbClr val="000000"/>
                </a:solidFill>
                <a:latin typeface="Arial"/>
              </a:rPr>
              <a:t>Like other artists, he needed patrons to support his life as an artist. The first of these were Prince Frederick of Saxony who commissioned many religious pieces. His greatest commissions came from Emperor Maximilian, the most powerful leader in Europe at the time, who asked Dürer to create the </a:t>
            </a:r>
            <a:r>
              <a:rPr lang="en-US" sz="2500">
                <a:solidFill>
                  <a:srgbClr val="000000"/>
                </a:solidFill>
                <a:latin typeface="Arial Italics"/>
              </a:rPr>
              <a:t>Triumphal Arch</a:t>
            </a:r>
            <a:r>
              <a:rPr lang="en-US" sz="2500">
                <a:solidFill>
                  <a:srgbClr val="000000"/>
                </a:solidFill>
                <a:latin typeface="Arial"/>
              </a:rPr>
              <a:t>, the largest woodcut ever made. Dürer died in 1528 in Nuremberg and was buried in St. John’s churchyard.</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The Printing Press</a:t>
            </a:r>
          </a:p>
        </p:txBody>
      </p:sp>
      <p:sp>
        <p:nvSpPr>
          <p:cNvPr name="TextBox 11" id="11"/>
          <p:cNvSpPr txBox="true"/>
          <p:nvPr/>
        </p:nvSpPr>
        <p:spPr>
          <a:xfrm rot="0">
            <a:off x="1028700" y="1838324"/>
            <a:ext cx="9825992"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Before the 1400s, all books in Europe had to be copied by hand. </a:t>
            </a:r>
            <a:r>
              <a:rPr lang="en-US" sz="2500">
                <a:solidFill>
                  <a:srgbClr val="000000"/>
                </a:solidFill>
                <a:latin typeface="Arial"/>
              </a:rPr>
              <a:t>Because of this, there were very few books were in circulation. This made them very valuable while very few people were able to learn how to read and write.</a:t>
            </a:r>
          </a:p>
          <a:p>
            <a:pPr algn="just">
              <a:lnSpc>
                <a:spcPts val="3500"/>
              </a:lnSpc>
            </a:pPr>
            <a:r>
              <a:rPr lang="en-US" sz="2500">
                <a:solidFill>
                  <a:srgbClr val="000000"/>
                </a:solidFill>
                <a:latin typeface="Arial Bold"/>
              </a:rPr>
              <a:t>Johannes Gutenberg (1398-1468) </a:t>
            </a:r>
            <a:r>
              <a:rPr lang="en-US" sz="2500">
                <a:solidFill>
                  <a:srgbClr val="000000"/>
                </a:solidFill>
                <a:latin typeface="Arial"/>
              </a:rPr>
              <a:t>was a German goldsmith. In 1450, he is believed to have invented </a:t>
            </a:r>
            <a:r>
              <a:rPr lang="en-US" sz="2500">
                <a:solidFill>
                  <a:srgbClr val="000000"/>
                </a:solidFill>
                <a:latin typeface="Arial Bold"/>
              </a:rPr>
              <a:t>the movable type printing press</a:t>
            </a:r>
            <a:r>
              <a:rPr lang="en-US" sz="2500">
                <a:solidFill>
                  <a:srgbClr val="000000"/>
                </a:solidFill>
                <a:latin typeface="Arial"/>
              </a:rPr>
              <a:t>, the first of its kind in Europe - a ceramic version had been created in China around 1040 by Bi Sheng but it was less practical than the Gutenberg printing press due to the vast amount of characters in the Chinese language compared to the Latin alphabet. </a:t>
            </a:r>
          </a:p>
          <a:p>
            <a:pPr algn="just">
              <a:lnSpc>
                <a:spcPts val="3500"/>
              </a:lnSpc>
            </a:pPr>
            <a:r>
              <a:rPr lang="en-US" sz="2500">
                <a:solidFill>
                  <a:srgbClr val="000000"/>
                </a:solidFill>
                <a:latin typeface="Arial"/>
              </a:rPr>
              <a:t>Gutenberg </a:t>
            </a:r>
            <a:r>
              <a:rPr lang="en-US" sz="2500">
                <a:solidFill>
                  <a:srgbClr val="000000"/>
                </a:solidFill>
                <a:latin typeface="Arial"/>
              </a:rPr>
              <a:t>placed individual metal letters into a frame to form words, coated them with in and pressed the frame onto paper. The process could be repeated as many times as copies of the page were needed. He then moved the letters around in the frame to make the next page and so on. The first book he printed was the </a:t>
            </a:r>
            <a:r>
              <a:rPr lang="en-US" sz="2500">
                <a:solidFill>
                  <a:srgbClr val="000000"/>
                </a:solidFill>
                <a:latin typeface="Arial Bold"/>
              </a:rPr>
              <a:t>Gutenberg Bible</a:t>
            </a:r>
            <a:r>
              <a:rPr lang="en-US" sz="2500">
                <a:solidFill>
                  <a:srgbClr val="000000"/>
                </a:solidFill>
                <a:latin typeface="Arial"/>
              </a:rPr>
              <a:t>: this bible contains the Latin version of the Hebrew Old Testament and the Greek New Testament.</a:t>
            </a:r>
          </a:p>
        </p:txBody>
      </p:sp>
      <p:sp>
        <p:nvSpPr>
          <p:cNvPr name="Freeform 12" id="12"/>
          <p:cNvSpPr/>
          <p:nvPr/>
        </p:nvSpPr>
        <p:spPr>
          <a:xfrm flipH="false" flipV="false" rot="0">
            <a:off x="11571636" y="1943099"/>
            <a:ext cx="4650680" cy="6857163"/>
          </a:xfrm>
          <a:custGeom>
            <a:avLst/>
            <a:gdLst/>
            <a:ahLst/>
            <a:cxnLst/>
            <a:rect r="r" b="b" t="t" l="l"/>
            <a:pathLst>
              <a:path h="6857163" w="4650680">
                <a:moveTo>
                  <a:pt x="0" y="0"/>
                </a:moveTo>
                <a:lnTo>
                  <a:pt x="4650680" y="0"/>
                </a:lnTo>
                <a:lnTo>
                  <a:pt x="4650680" y="6857163"/>
                </a:lnTo>
                <a:lnTo>
                  <a:pt x="0" y="6857163"/>
                </a:lnTo>
                <a:lnTo>
                  <a:pt x="0" y="0"/>
                </a:lnTo>
                <a:close/>
              </a:path>
            </a:pathLst>
          </a:custGeom>
          <a:blipFill>
            <a:blip r:embed="rId6"/>
            <a:stretch>
              <a:fillRect l="0" t="0" r="0" b="0"/>
            </a:stretch>
          </a:blipFill>
        </p:spPr>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The Impact of the Printing Press</a:t>
            </a:r>
          </a:p>
        </p:txBody>
      </p:sp>
      <p:sp>
        <p:nvSpPr>
          <p:cNvPr name="TextBox 11" id="11"/>
          <p:cNvSpPr txBox="true"/>
          <p:nvPr/>
        </p:nvSpPr>
        <p:spPr>
          <a:xfrm rot="0">
            <a:off x="1028700" y="1838324"/>
            <a:ext cx="15609955" cy="48609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Gutenberg’s invention spread quickly. By 1500, every major European city had their own printing press.</a:t>
            </a:r>
          </a:p>
          <a:p>
            <a:pPr algn="just">
              <a:lnSpc>
                <a:spcPts val="3500"/>
              </a:lnSpc>
            </a:pPr>
            <a:r>
              <a:rPr lang="en-US" sz="2500">
                <a:solidFill>
                  <a:srgbClr val="000000"/>
                </a:solidFill>
                <a:latin typeface="Arial"/>
              </a:rPr>
              <a:t>This growth in printing had very important consequences for European history: </a:t>
            </a:r>
          </a:p>
          <a:p>
            <a:pPr algn="just" marL="539754" indent="-269877" lvl="1">
              <a:lnSpc>
                <a:spcPts val="3500"/>
              </a:lnSpc>
              <a:buFont typeface="Arial"/>
              <a:buChar char="•"/>
            </a:pPr>
            <a:r>
              <a:rPr lang="en-US" sz="2500">
                <a:solidFill>
                  <a:srgbClr val="000000"/>
                </a:solidFill>
                <a:latin typeface="Arial"/>
              </a:rPr>
              <a:t>Printed books were much cheaper than handwritten manuscripts, allowing more people to buy them.</a:t>
            </a:r>
          </a:p>
          <a:p>
            <a:pPr algn="just" marL="539754" indent="-269877" lvl="1">
              <a:lnSpc>
                <a:spcPts val="3500"/>
              </a:lnSpc>
              <a:buFont typeface="Arial"/>
              <a:buChar char="•"/>
            </a:pPr>
            <a:r>
              <a:rPr lang="en-US" sz="2500">
                <a:solidFill>
                  <a:srgbClr val="000000"/>
                </a:solidFill>
                <a:latin typeface="Arial"/>
              </a:rPr>
              <a:t>More people learned to read and write.</a:t>
            </a:r>
          </a:p>
          <a:p>
            <a:pPr algn="just" marL="539754" indent="-269877" lvl="1">
              <a:lnSpc>
                <a:spcPts val="3500"/>
              </a:lnSpc>
              <a:buFont typeface="Arial"/>
              <a:buChar char="•"/>
            </a:pPr>
            <a:r>
              <a:rPr lang="en-US" sz="2500">
                <a:solidFill>
                  <a:srgbClr val="000000"/>
                </a:solidFill>
                <a:latin typeface="Arial"/>
              </a:rPr>
              <a:t>People read more and were introduced to new ideas.</a:t>
            </a:r>
          </a:p>
          <a:p>
            <a:pPr algn="just" marL="539754" indent="-269877" lvl="1">
              <a:lnSpc>
                <a:spcPts val="3500"/>
              </a:lnSpc>
              <a:buFont typeface="Arial"/>
              <a:buChar char="•"/>
            </a:pPr>
            <a:r>
              <a:rPr lang="en-US" sz="2500">
                <a:solidFill>
                  <a:srgbClr val="000000"/>
                </a:solidFill>
                <a:latin typeface="Arial"/>
              </a:rPr>
              <a:t>Fiction became more popular as people began to read for entertainment.</a:t>
            </a:r>
          </a:p>
          <a:p>
            <a:pPr algn="just" marL="539754" indent="-269877" lvl="1">
              <a:lnSpc>
                <a:spcPts val="3500"/>
              </a:lnSpc>
              <a:buFont typeface="Arial"/>
              <a:buChar char="•"/>
            </a:pPr>
            <a:r>
              <a:rPr lang="en-US" sz="2500">
                <a:solidFill>
                  <a:srgbClr val="000000"/>
                </a:solidFill>
                <a:latin typeface="Arial"/>
              </a:rPr>
              <a:t>The Catholic Church’s control over learning and ideas declined. People started to challenge the Church teachings and to spread their ideas to a wide audience very quickly. </a:t>
            </a:r>
          </a:p>
          <a:p>
            <a:pPr algn="just" marL="539754" indent="-269877" lvl="1">
              <a:lnSpc>
                <a:spcPts val="3500"/>
              </a:lnSpc>
              <a:buFont typeface="Arial"/>
              <a:buChar char="•"/>
            </a:pPr>
            <a:r>
              <a:rPr lang="en-US" sz="2500">
                <a:solidFill>
                  <a:srgbClr val="000000"/>
                </a:solidFill>
                <a:latin typeface="Arial"/>
              </a:rPr>
              <a:t>The use of Latin declined as writers wrote in the </a:t>
            </a:r>
            <a:r>
              <a:rPr lang="en-US" sz="2500">
                <a:solidFill>
                  <a:srgbClr val="000000"/>
                </a:solidFill>
                <a:latin typeface="Arial Bold"/>
              </a:rPr>
              <a:t>vernacular </a:t>
            </a:r>
            <a:r>
              <a:rPr lang="en-US" sz="2500">
                <a:solidFill>
                  <a:srgbClr val="000000"/>
                </a:solidFill>
                <a:latin typeface="Arial"/>
              </a:rPr>
              <a:t>(</a:t>
            </a:r>
            <a:r>
              <a:rPr lang="en-US" sz="2500" u="sng">
                <a:solidFill>
                  <a:srgbClr val="000000"/>
                </a:solidFill>
                <a:latin typeface="Arial"/>
              </a:rPr>
              <a:t>language as spoken by people in their native countries</a:t>
            </a:r>
            <a:r>
              <a:rPr lang="en-US" sz="2500">
                <a:solidFill>
                  <a:srgbClr val="000000"/>
                </a:solidFill>
                <a:latin typeface="Arial"/>
              </a:rPr>
              <a:t>)</a:t>
            </a:r>
          </a:p>
          <a:p>
            <a:pPr algn="just">
              <a:lnSpc>
                <a:spcPts val="3500"/>
              </a:lnSpc>
            </a:pPr>
          </a:p>
        </p:txBody>
      </p:sp>
      <p:sp>
        <p:nvSpPr>
          <p:cNvPr name="TextBox 12" id="12"/>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69713" y="2207043"/>
            <a:ext cx="6027673" cy="6680918"/>
          </a:xfrm>
          <a:custGeom>
            <a:avLst/>
            <a:gdLst/>
            <a:ahLst/>
            <a:cxnLst/>
            <a:rect r="r" b="b" t="t" l="l"/>
            <a:pathLst>
              <a:path h="6680918" w="6027673">
                <a:moveTo>
                  <a:pt x="0" y="0"/>
                </a:moveTo>
                <a:lnTo>
                  <a:pt x="6027673" y="0"/>
                </a:lnTo>
                <a:lnTo>
                  <a:pt x="6027673" y="6680918"/>
                </a:lnTo>
                <a:lnTo>
                  <a:pt x="0" y="6680918"/>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William Shakespeare, 1564-1616</a:t>
            </a:r>
          </a:p>
        </p:txBody>
      </p:sp>
      <p:sp>
        <p:nvSpPr>
          <p:cNvPr name="TextBox 13" id="13"/>
          <p:cNvSpPr txBox="true"/>
          <p:nvPr/>
        </p:nvSpPr>
        <p:spPr>
          <a:xfrm rot="0">
            <a:off x="7298262" y="2097231"/>
            <a:ext cx="9340392" cy="7090409"/>
          </a:xfrm>
          <a:prstGeom prst="rect">
            <a:avLst/>
          </a:prstGeom>
        </p:spPr>
        <p:txBody>
          <a:bodyPr anchor="t" rtlCol="false" tIns="0" lIns="0" bIns="0" rIns="0">
            <a:spAutoFit/>
          </a:bodyPr>
          <a:lstStyle/>
          <a:p>
            <a:pPr algn="just">
              <a:lnSpc>
                <a:spcPts val="2940"/>
              </a:lnSpc>
            </a:pPr>
            <a:r>
              <a:rPr lang="en-US" sz="2100">
                <a:solidFill>
                  <a:srgbClr val="000000"/>
                </a:solidFill>
                <a:latin typeface="Arial"/>
              </a:rPr>
              <a:t>William Shakespeare is considered one of the greatest writers in the English language. He was born in Stratford-on-Avon, England in 1564. After his marriage to Anne Hathaway and the birth of their three children, he moved to London, where he joined a company of actors called The King’s Men.</a:t>
            </a:r>
          </a:p>
          <a:p>
            <a:pPr algn="just">
              <a:lnSpc>
                <a:spcPts val="2940"/>
              </a:lnSpc>
            </a:pPr>
            <a:r>
              <a:rPr lang="en-US" sz="2100">
                <a:solidFill>
                  <a:srgbClr val="000000"/>
                </a:solidFill>
                <a:latin typeface="Arial"/>
              </a:rPr>
              <a:t>Actors both acted and wrote their own plays and he wrote his first, The Comedy of Errors, in 1594. He quickly became the most popular and famous playwright in England and his work was even performed at the Royal Court.</a:t>
            </a:r>
          </a:p>
          <a:p>
            <a:pPr algn="just">
              <a:lnSpc>
                <a:spcPts val="2940"/>
              </a:lnSpc>
            </a:pPr>
            <a:r>
              <a:rPr lang="en-US" sz="2100">
                <a:solidFill>
                  <a:srgbClr val="000000"/>
                </a:solidFill>
                <a:latin typeface="Arial"/>
              </a:rPr>
              <a:t>In 1599, the company opened a theatre called The Globe. It was a round building with an open roof and could hold 2,000 people, who stood during performances. </a:t>
            </a:r>
          </a:p>
          <a:p>
            <a:pPr algn="just">
              <a:lnSpc>
                <a:spcPts val="2940"/>
              </a:lnSpc>
            </a:pPr>
            <a:r>
              <a:rPr lang="en-US" sz="2100">
                <a:solidFill>
                  <a:srgbClr val="000000"/>
                </a:solidFill>
                <a:latin typeface="Arial"/>
              </a:rPr>
              <a:t>Shakespeare wrote 38 plays, all of which were performed at the Globe. These included comedies such as A Midsummer Night’s Dream, Much Ado About Nothing and The Merchant of Venice; tragedies such as Hamlet, Romeo and Juliet, Macbeth and Othello; histories such as Henry V, Richard III, and Julius Caesar.</a:t>
            </a:r>
          </a:p>
          <a:p>
            <a:pPr algn="just">
              <a:lnSpc>
                <a:spcPts val="2940"/>
              </a:lnSpc>
            </a:pPr>
            <a:r>
              <a:rPr lang="en-US" sz="2100">
                <a:solidFill>
                  <a:srgbClr val="000000"/>
                </a:solidFill>
                <a:latin typeface="Arial"/>
              </a:rPr>
              <a:t>As well as the plays, Shakespeare wrote 154 sonnets. A </a:t>
            </a:r>
            <a:r>
              <a:rPr lang="en-US" sz="2100">
                <a:solidFill>
                  <a:srgbClr val="000000"/>
                </a:solidFill>
                <a:latin typeface="Arial Bold"/>
              </a:rPr>
              <a:t>sonnet </a:t>
            </a:r>
            <a:r>
              <a:rPr lang="en-US" sz="2100">
                <a:solidFill>
                  <a:srgbClr val="000000"/>
                </a:solidFill>
                <a:latin typeface="Arial"/>
              </a:rPr>
              <a:t>is </a:t>
            </a:r>
            <a:r>
              <a:rPr lang="en-US" sz="2100" u="sng">
                <a:solidFill>
                  <a:srgbClr val="000000"/>
                </a:solidFill>
                <a:latin typeface="Arial"/>
              </a:rPr>
              <a:t>a fourteen-line rhyming poem form</a:t>
            </a:r>
            <a:r>
              <a:rPr lang="en-US" sz="2100">
                <a:solidFill>
                  <a:srgbClr val="000000"/>
                </a:solidFill>
                <a:latin typeface="Arial"/>
              </a:rPr>
              <a:t> popular during the Renaissance.Shakespeare’s works made him rich and he retired to his home town, where he died in 1616. His plays and poems are still staged and studied all over the world today. </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Introduction</a:t>
            </a:r>
          </a:p>
        </p:txBody>
      </p:sp>
      <p:sp>
        <p:nvSpPr>
          <p:cNvPr name="TextBox 8" id="8"/>
          <p:cNvSpPr txBox="true"/>
          <p:nvPr/>
        </p:nvSpPr>
        <p:spPr>
          <a:xfrm rot="0">
            <a:off x="1028700" y="2139949"/>
            <a:ext cx="15609955"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Renaissance</a:t>
            </a:r>
            <a:r>
              <a:rPr lang="en-US" sz="2500">
                <a:solidFill>
                  <a:srgbClr val="000000"/>
                </a:solidFill>
                <a:latin typeface="Arial"/>
              </a:rPr>
              <a:t> (meaning “rebirth”) refers to the rebirth of European interest in the civilisations of Ancient Greece and Ancient Rome. The Renaissance was a hugely important period in European history. During this time, the people of Europe began to question the old ways and started to develop new ideas about art, architecture, science, literature and medicine. At first, these ideas were based on what they learned from the ancient world - but in time, people began to come up with their own ideas about the world. </a:t>
            </a:r>
          </a:p>
          <a:p>
            <a:pPr algn="l">
              <a:lnSpc>
                <a:spcPts val="3500"/>
              </a:lnSpc>
            </a:pPr>
            <a:r>
              <a:rPr lang="en-US" sz="2500">
                <a:solidFill>
                  <a:srgbClr val="000000"/>
                </a:solidFill>
                <a:latin typeface="Arial Bold"/>
              </a:rPr>
              <a:t>Humanism</a:t>
            </a:r>
            <a:r>
              <a:rPr lang="en-US" sz="2500">
                <a:solidFill>
                  <a:srgbClr val="000000"/>
                </a:solidFill>
                <a:latin typeface="Arial"/>
              </a:rPr>
              <a:t> was also introduced. This was the belief or idea that human beings should be at the centre of everything and we should think about the world in terms of the lives people live. This marked a shift in mindset from a focus on God to a focus on human knowledge. This idea was very popular during the Renaissance and led to artists focusing on recreating the real world, nature and real people in their work. This was a different approach to the Middle Ages, when everything was seen in the context of what the Church taught. </a:t>
            </a:r>
          </a:p>
          <a:p>
            <a:pPr algn="l">
              <a:lnSpc>
                <a:spcPts val="3500"/>
              </a:lnSpc>
            </a:pPr>
            <a:r>
              <a:rPr lang="en-US" sz="2500">
                <a:solidFill>
                  <a:srgbClr val="000000"/>
                </a:solidFill>
                <a:latin typeface="Arial"/>
              </a:rPr>
              <a:t>The Renaissance affected all of Europe but started in Italy.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7640311" y="2066924"/>
            <a:ext cx="9080370" cy="7578089"/>
          </a:xfrm>
          <a:prstGeom prst="rect">
            <a:avLst/>
          </a:prstGeom>
        </p:spPr>
        <p:txBody>
          <a:bodyPr anchor="t" rtlCol="false" tIns="0" lIns="0" bIns="0" rIns="0">
            <a:spAutoFit/>
          </a:bodyPr>
          <a:lstStyle/>
          <a:p>
            <a:pPr algn="just">
              <a:lnSpc>
                <a:spcPts val="3360"/>
              </a:lnSpc>
            </a:pPr>
            <a:r>
              <a:rPr lang="en-US" sz="2400">
                <a:solidFill>
                  <a:srgbClr val="000000"/>
                </a:solidFill>
                <a:latin typeface="Arial"/>
              </a:rPr>
              <a:t>Laura Cereta is considered one of the earliest feminist writers and was the most widely read female humanist of the Renaissance. She was the daughter of a minor noble attorney from Brescia in northern Italy. After being educated at home, she was sent to a convent aged seven to learn Latin, Greek, reading, writing and theology. She returned home at the age of 12 to manage the household and work as her father's secretary. He continued her education and she focused on mathematics, astrology, agriculture and moral philosophy. She married at 15, but was widowed within 18 months. She wrote long letters to notable humanists, political figures and churchmen. These were collected and published after her death. In her letters she develops a number of ideas. She was not content to see herself (and other women) as only pretty objects to be admired. Instead, she argued against traditional stereotypes about women; her letters painted marriage as akin to slavery and the chores of women's lives as dull and boring. She advocated for girls' education and for the idea of marriage as partnership of honour, respect, honesty and love. </a:t>
            </a:r>
          </a:p>
        </p:txBody>
      </p:sp>
      <p:sp>
        <p:nvSpPr>
          <p:cNvPr name="Freeform 11" id="11"/>
          <p:cNvSpPr/>
          <p:nvPr/>
        </p:nvSpPr>
        <p:spPr>
          <a:xfrm flipH="false" flipV="false" rot="0">
            <a:off x="1475655" y="2162174"/>
            <a:ext cx="5374801" cy="7482839"/>
          </a:xfrm>
          <a:custGeom>
            <a:avLst/>
            <a:gdLst/>
            <a:ahLst/>
            <a:cxnLst/>
            <a:rect r="r" b="b" t="t" l="l"/>
            <a:pathLst>
              <a:path h="7482839" w="5374801">
                <a:moveTo>
                  <a:pt x="0" y="0"/>
                </a:moveTo>
                <a:lnTo>
                  <a:pt x="5374801" y="0"/>
                </a:lnTo>
                <a:lnTo>
                  <a:pt x="5374801" y="7482840"/>
                </a:lnTo>
                <a:lnTo>
                  <a:pt x="0" y="7482840"/>
                </a:lnTo>
                <a:lnTo>
                  <a:pt x="0" y="0"/>
                </a:lnTo>
                <a:close/>
              </a:path>
            </a:pathLst>
          </a:custGeom>
          <a:blipFill>
            <a:blip r:embed="rId6"/>
            <a:stretch>
              <a:fillRect l="0" t="0" r="0" b="0"/>
            </a:stretch>
          </a:blipFill>
        </p:spPr>
      </p:sp>
      <p:sp>
        <p:nvSpPr>
          <p:cNvPr name="TextBox 12" id="12"/>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3" id="13"/>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Laura Cereta, 1469-1499</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39, Artefact, 2nd Edition)</a:t>
            </a:r>
          </a:p>
        </p:txBody>
      </p:sp>
      <p:sp>
        <p:nvSpPr>
          <p:cNvPr name="TextBox 13" id="13"/>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Before the printing press, how were books produced in Europe?</a:t>
            </a:r>
          </a:p>
          <a:p>
            <a:pPr algn="l" marL="647702" indent="-323851" lvl="1">
              <a:lnSpc>
                <a:spcPts val="4200"/>
              </a:lnSpc>
              <a:buAutoNum type="arabicPeriod" startAt="1"/>
            </a:pPr>
            <a:r>
              <a:rPr lang="en-US" sz="3000">
                <a:solidFill>
                  <a:srgbClr val="0DA33B"/>
                </a:solidFill>
                <a:latin typeface="Arial"/>
              </a:rPr>
              <a:t>Describe how printers used Gutenberg’s printing press.</a:t>
            </a:r>
          </a:p>
          <a:p>
            <a:pPr algn="l" marL="647702" indent="-323851" lvl="1">
              <a:lnSpc>
                <a:spcPts val="4200"/>
              </a:lnSpc>
              <a:buAutoNum type="arabicPeriod" startAt="1"/>
            </a:pPr>
            <a:r>
              <a:rPr lang="en-US" sz="3000">
                <a:solidFill>
                  <a:srgbClr val="0DA33B"/>
                </a:solidFill>
                <a:latin typeface="Arial"/>
              </a:rPr>
              <a:t>Name and explain two effects of the invention of the printing press.</a:t>
            </a:r>
          </a:p>
          <a:p>
            <a:pPr algn="l" marL="647702" indent="-323851" lvl="1">
              <a:lnSpc>
                <a:spcPts val="4200"/>
              </a:lnSpc>
              <a:buAutoNum type="arabicPeriod" startAt="1"/>
            </a:pPr>
            <a:r>
              <a:rPr lang="en-US" sz="3000">
                <a:solidFill>
                  <a:srgbClr val="0DA33B"/>
                </a:solidFill>
                <a:latin typeface="Arial"/>
              </a:rPr>
              <a:t>What is the vernacular?</a:t>
            </a:r>
          </a:p>
          <a:p>
            <a:pPr algn="l" marL="647702" indent="-323851" lvl="1">
              <a:lnSpc>
                <a:spcPts val="4200"/>
              </a:lnSpc>
              <a:buAutoNum type="arabicPeriod" startAt="1"/>
            </a:pPr>
            <a:r>
              <a:rPr lang="en-US" sz="3000">
                <a:solidFill>
                  <a:srgbClr val="0DA33B"/>
                </a:solidFill>
                <a:latin typeface="Arial"/>
              </a:rPr>
              <a:t>What impact has the printing press had on the availability of written sources?</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932548"/>
            <a:ext cx="18288000" cy="765175"/>
          </a:xfrm>
          <a:prstGeom prst="rect">
            <a:avLst/>
          </a:prstGeom>
        </p:spPr>
        <p:txBody>
          <a:bodyPr anchor="t" rtlCol="false" tIns="0" lIns="0" bIns="0" rIns="0">
            <a:spAutoFit/>
          </a:bodyPr>
          <a:lstStyle/>
          <a:p>
            <a:pPr algn="ctr">
              <a:lnSpc>
                <a:spcPts val="5600"/>
              </a:lnSpc>
            </a:pPr>
            <a:r>
              <a:rPr lang="en-US" sz="4000" spc="180">
                <a:solidFill>
                  <a:srgbClr val="004AAD"/>
                </a:solidFill>
                <a:latin typeface="Arial Bold"/>
              </a:rPr>
              <a:t>8.4: HEALTH, MEDICINE AND SCIENCE IN THE RENAISSANCE</a:t>
            </a:r>
          </a:p>
        </p:txBody>
      </p:sp>
      <p:sp>
        <p:nvSpPr>
          <p:cNvPr name="TextBox 9" id="9"/>
          <p:cNvSpPr txBox="true"/>
          <p:nvPr/>
        </p:nvSpPr>
        <p:spPr>
          <a:xfrm rot="0">
            <a:off x="351801" y="4102410"/>
            <a:ext cx="17584398" cy="596900"/>
          </a:xfrm>
          <a:prstGeom prst="rect">
            <a:avLst/>
          </a:prstGeom>
        </p:spPr>
        <p:txBody>
          <a:bodyPr anchor="t" rtlCol="false" tIns="0" lIns="0" bIns="0" rIns="0">
            <a:spAutoFit/>
          </a:bodyPr>
          <a:lstStyle/>
          <a:p>
            <a:pPr algn="ctr">
              <a:lnSpc>
                <a:spcPts val="4600"/>
              </a:lnSpc>
            </a:pPr>
            <a:r>
              <a:rPr lang="en-US" sz="4000" spc="1200">
                <a:solidFill>
                  <a:srgbClr val="FFFFFF"/>
                </a:solidFill>
                <a:latin typeface="Daydream"/>
              </a:rPr>
              <a:t>8.4: </a:t>
            </a:r>
            <a:r>
              <a:rPr lang="en-US" sz="4000" spc="1200">
                <a:solidFill>
                  <a:srgbClr val="FFFFFF"/>
                </a:solidFill>
                <a:latin typeface="Daydream"/>
              </a:rPr>
              <a:t>health, medicine and science in the renaissance</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8</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1450 to 1650</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28700" y="4946649"/>
            <a:ext cx="3767305" cy="4311651"/>
          </a:xfrm>
          <a:custGeom>
            <a:avLst/>
            <a:gdLst/>
            <a:ahLst/>
            <a:cxnLst/>
            <a:rect r="r" b="b" t="t" l="l"/>
            <a:pathLst>
              <a:path h="4311651" w="3767305">
                <a:moveTo>
                  <a:pt x="0" y="0"/>
                </a:moveTo>
                <a:lnTo>
                  <a:pt x="3767305" y="0"/>
                </a:lnTo>
                <a:lnTo>
                  <a:pt x="3767305" y="4311651"/>
                </a:lnTo>
                <a:lnTo>
                  <a:pt x="0" y="4311651"/>
                </a:lnTo>
                <a:lnTo>
                  <a:pt x="0" y="0"/>
                </a:lnTo>
                <a:close/>
              </a:path>
            </a:pathLst>
          </a:custGeom>
          <a:blipFill>
            <a:blip r:embed="rId6"/>
            <a:stretch>
              <a:fillRect l="0" t="0" r="0" b="0"/>
            </a:stretch>
          </a:blipFill>
        </p:spPr>
      </p:sp>
      <p:sp>
        <p:nvSpPr>
          <p:cNvPr name="Freeform 11" id="11"/>
          <p:cNvSpPr/>
          <p:nvPr/>
        </p:nvSpPr>
        <p:spPr>
          <a:xfrm flipH="false" flipV="false" rot="0">
            <a:off x="13210892" y="4946649"/>
            <a:ext cx="3427763" cy="4311651"/>
          </a:xfrm>
          <a:custGeom>
            <a:avLst/>
            <a:gdLst/>
            <a:ahLst/>
            <a:cxnLst/>
            <a:rect r="r" b="b" t="t" l="l"/>
            <a:pathLst>
              <a:path h="4311651" w="3427763">
                <a:moveTo>
                  <a:pt x="0" y="0"/>
                </a:moveTo>
                <a:lnTo>
                  <a:pt x="3427763" y="0"/>
                </a:lnTo>
                <a:lnTo>
                  <a:pt x="3427763" y="4311651"/>
                </a:lnTo>
                <a:lnTo>
                  <a:pt x="0" y="4311651"/>
                </a:lnTo>
                <a:lnTo>
                  <a:pt x="0" y="0"/>
                </a:lnTo>
                <a:close/>
              </a:path>
            </a:pathLst>
          </a:custGeom>
          <a:blipFill>
            <a:blip r:embed="rId7"/>
            <a:stretch>
              <a:fillRect l="0" t="0" r="0" b="0"/>
            </a:stretch>
          </a:blipFill>
        </p:spPr>
      </p:sp>
      <p:sp>
        <p:nvSpPr>
          <p:cNvPr name="TextBox 12" id="12"/>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3" id="13"/>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Medicine during the Renaissance</a:t>
            </a:r>
          </a:p>
        </p:txBody>
      </p:sp>
      <p:sp>
        <p:nvSpPr>
          <p:cNvPr name="TextBox 14" id="14"/>
          <p:cNvSpPr txBox="true"/>
          <p:nvPr/>
        </p:nvSpPr>
        <p:spPr>
          <a:xfrm rot="0">
            <a:off x="1028700" y="1838324"/>
            <a:ext cx="15609955" cy="31083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Black Plague gave cause for people to question the practices of medicine that had existed from the Ancient Era. </a:t>
            </a:r>
            <a:r>
              <a:rPr lang="en-US" sz="2500">
                <a:solidFill>
                  <a:srgbClr val="000000"/>
                </a:solidFill>
                <a:latin typeface="Arial"/>
              </a:rPr>
              <a:t>The 1500s saw true change start to take place when doctors such as </a:t>
            </a:r>
            <a:r>
              <a:rPr lang="en-US" sz="2500">
                <a:solidFill>
                  <a:srgbClr val="000000"/>
                </a:solidFill>
                <a:latin typeface="Arial Bold"/>
              </a:rPr>
              <a:t>Andreas Vesalius (1514-1564) </a:t>
            </a:r>
            <a:r>
              <a:rPr lang="en-US" sz="2500">
                <a:solidFill>
                  <a:srgbClr val="000000"/>
                </a:solidFill>
                <a:latin typeface="Arial"/>
              </a:rPr>
              <a:t>began to investigate anatomy. He wrote </a:t>
            </a:r>
            <a:r>
              <a:rPr lang="en-US" sz="2500">
                <a:solidFill>
                  <a:srgbClr val="000000"/>
                </a:solidFill>
                <a:latin typeface="Arial Italics"/>
              </a:rPr>
              <a:t>On the Fabric of the Human Body</a:t>
            </a:r>
            <a:r>
              <a:rPr lang="en-US" sz="2500">
                <a:solidFill>
                  <a:srgbClr val="000000"/>
                </a:solidFill>
                <a:latin typeface="Arial"/>
              </a:rPr>
              <a:t> which contained 270 accurate drawings of the human bones, muscles, veins and organs.</a:t>
            </a:r>
          </a:p>
          <a:p>
            <a:pPr algn="just">
              <a:lnSpc>
                <a:spcPts val="3500"/>
              </a:lnSpc>
            </a:pPr>
            <a:r>
              <a:rPr lang="en-US" sz="2500">
                <a:solidFill>
                  <a:srgbClr val="000000"/>
                </a:solidFill>
                <a:latin typeface="Arial"/>
              </a:rPr>
              <a:t>Other Renaissance doctors followed Vesalius’ lead and made further discoveries. </a:t>
            </a:r>
            <a:r>
              <a:rPr lang="en-US" sz="2500">
                <a:solidFill>
                  <a:srgbClr val="000000"/>
                </a:solidFill>
                <a:latin typeface="Arial Bold"/>
              </a:rPr>
              <a:t>William Harvey (1578-1657) </a:t>
            </a:r>
            <a:r>
              <a:rPr lang="en-US" sz="2500">
                <a:solidFill>
                  <a:srgbClr val="000000"/>
                </a:solidFill>
                <a:latin typeface="Arial"/>
              </a:rPr>
              <a:t>discovered that the heart pumped blood around the body. The discoveries by such doctors led to vast improvements in medicine.</a:t>
            </a:r>
          </a:p>
        </p:txBody>
      </p:sp>
      <p:sp>
        <p:nvSpPr>
          <p:cNvPr name="TextBox 15" id="15"/>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6" id="16"/>
          <p:cNvSpPr txBox="true"/>
          <p:nvPr/>
        </p:nvSpPr>
        <p:spPr>
          <a:xfrm rot="0">
            <a:off x="5291305" y="5650873"/>
            <a:ext cx="2149708" cy="1114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Andreas Vesalius</a:t>
            </a:r>
          </a:p>
        </p:txBody>
      </p:sp>
      <p:sp>
        <p:nvSpPr>
          <p:cNvPr name="AutoShape 17" id="17"/>
          <p:cNvSpPr/>
          <p:nvPr/>
        </p:nvSpPr>
        <p:spPr>
          <a:xfrm flipH="true">
            <a:off x="4796005" y="6765297"/>
            <a:ext cx="1570154" cy="337177"/>
          </a:xfrm>
          <a:prstGeom prst="line">
            <a:avLst/>
          </a:prstGeom>
          <a:ln cap="flat" w="38100">
            <a:solidFill>
              <a:srgbClr val="004AAD"/>
            </a:solidFill>
            <a:prstDash val="solid"/>
            <a:headEnd type="none" len="sm" w="sm"/>
            <a:tailEnd type="triangle" len="med" w="lg"/>
          </a:ln>
        </p:spPr>
      </p:sp>
      <p:sp>
        <p:nvSpPr>
          <p:cNvPr name="TextBox 18" id="18"/>
          <p:cNvSpPr txBox="true"/>
          <p:nvPr/>
        </p:nvSpPr>
        <p:spPr>
          <a:xfrm rot="0">
            <a:off x="10442060" y="5650873"/>
            <a:ext cx="2149708" cy="1114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William Harvey</a:t>
            </a:r>
          </a:p>
        </p:txBody>
      </p:sp>
      <p:sp>
        <p:nvSpPr>
          <p:cNvPr name="AutoShape 19" id="19"/>
          <p:cNvSpPr/>
          <p:nvPr/>
        </p:nvSpPr>
        <p:spPr>
          <a:xfrm>
            <a:off x="11516913" y="6765297"/>
            <a:ext cx="1693979" cy="337177"/>
          </a:xfrm>
          <a:prstGeom prst="line">
            <a:avLst/>
          </a:prstGeom>
          <a:ln cap="flat" w="38100">
            <a:solidFill>
              <a:srgbClr val="004AAD"/>
            </a:solidFill>
            <a:prstDash val="solid"/>
            <a:headEnd type="none" len="sm" w="sm"/>
            <a:tailEnd type="triangle" len="med" w="lg"/>
          </a:ln>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Science during the Renaissance</a:t>
            </a:r>
          </a:p>
        </p:txBody>
      </p:sp>
      <p:sp>
        <p:nvSpPr>
          <p:cNvPr name="TextBox 12" id="12"/>
          <p:cNvSpPr txBox="true"/>
          <p:nvPr/>
        </p:nvSpPr>
        <p:spPr>
          <a:xfrm rot="0">
            <a:off x="1028700" y="1819274"/>
            <a:ext cx="15609955" cy="4848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influence of humanism meant that people were very interested in understanding the world around them. </a:t>
            </a:r>
            <a:r>
              <a:rPr lang="en-US" sz="3000">
                <a:solidFill>
                  <a:srgbClr val="000000"/>
                </a:solidFill>
                <a:latin typeface="Arial"/>
              </a:rPr>
              <a:t>Significant advances were made in the areas of geography and mathematics but the biggest change took place in the field of </a:t>
            </a:r>
            <a:r>
              <a:rPr lang="en-US" sz="3000">
                <a:solidFill>
                  <a:srgbClr val="000000"/>
                </a:solidFill>
                <a:latin typeface="Arial Bold"/>
              </a:rPr>
              <a:t>astronomy</a:t>
            </a:r>
            <a:r>
              <a:rPr lang="en-US" sz="3000">
                <a:solidFill>
                  <a:srgbClr val="000000"/>
                </a:solidFill>
                <a:latin typeface="Arial"/>
              </a:rPr>
              <a:t>, the study of the stars. Since ancient times, people had believed that our planet was the centre of the solar system with the sun and other planets rotated around it. The Catholic Church held this view as it supported their belief that God had created the Earth and humankind and made them central. As astronomers began to examine the skies, this belief was challenged. This challenge would make a series of challenges that would come to shake the power of the Catholic Church in the 1500s.</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69713" y="2426118"/>
            <a:ext cx="6186685" cy="6857163"/>
          </a:xfrm>
          <a:custGeom>
            <a:avLst/>
            <a:gdLst/>
            <a:ahLst/>
            <a:cxnLst/>
            <a:rect r="r" b="b" t="t" l="l"/>
            <a:pathLst>
              <a:path h="6857163" w="6186685">
                <a:moveTo>
                  <a:pt x="0" y="0"/>
                </a:moveTo>
                <a:lnTo>
                  <a:pt x="6186685" y="0"/>
                </a:lnTo>
                <a:lnTo>
                  <a:pt x="6186685" y="6857162"/>
                </a:lnTo>
                <a:lnTo>
                  <a:pt x="0" y="6857162"/>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Galileo Galilei, 1564-1642</a:t>
            </a:r>
          </a:p>
        </p:txBody>
      </p:sp>
      <p:sp>
        <p:nvSpPr>
          <p:cNvPr name="TextBox 13" id="13"/>
          <p:cNvSpPr txBox="true"/>
          <p:nvPr/>
        </p:nvSpPr>
        <p:spPr>
          <a:xfrm rot="0">
            <a:off x="7640311" y="2057399"/>
            <a:ext cx="9080370"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Galileo was born in Pisa in 1564 and studied mathematics at Pisa University. </a:t>
            </a:r>
            <a:r>
              <a:rPr lang="en-US" sz="2500">
                <a:solidFill>
                  <a:srgbClr val="000000"/>
                </a:solidFill>
                <a:latin typeface="Arial"/>
              </a:rPr>
              <a:t>He developed a number of theories about space and time, including the Law of Falling Objects; he proved that all objects fall to the ground at the same speed regardless of weight, supposedly by dropping objects from the Leaning Tower of Pisa.</a:t>
            </a:r>
          </a:p>
          <a:p>
            <a:pPr algn="just">
              <a:lnSpc>
                <a:spcPts val="3500"/>
              </a:lnSpc>
            </a:pPr>
            <a:r>
              <a:rPr lang="en-US" sz="2500">
                <a:solidFill>
                  <a:srgbClr val="000000"/>
                </a:solidFill>
                <a:latin typeface="Arial"/>
              </a:rPr>
              <a:t>While Professor of Mathematics in Padau, Galileo heard of a Dutch invention called the </a:t>
            </a:r>
            <a:r>
              <a:rPr lang="en-US" sz="2500">
                <a:solidFill>
                  <a:srgbClr val="000000"/>
                </a:solidFill>
                <a:latin typeface="Arial Bold"/>
              </a:rPr>
              <a:t>telescope</a:t>
            </a:r>
            <a:r>
              <a:rPr lang="en-US" sz="2500">
                <a:solidFill>
                  <a:srgbClr val="000000"/>
                </a:solidFill>
                <a:latin typeface="Arial"/>
              </a:rPr>
              <a:t>. He improved the device to magnify objects many hundreds of times using increasingly small and powerful lenses. He used his telescope to study the planets and stars (astronomy) and made several important discoveries which he published in </a:t>
            </a:r>
            <a:r>
              <a:rPr lang="en-US" sz="2500">
                <a:solidFill>
                  <a:srgbClr val="000000"/>
                </a:solidFill>
                <a:latin typeface="Arial Italics"/>
              </a:rPr>
              <a:t>The Starry Messenger </a:t>
            </a:r>
            <a:r>
              <a:rPr lang="en-US" sz="2500">
                <a:solidFill>
                  <a:srgbClr val="000000"/>
                </a:solidFill>
                <a:latin typeface="Arial"/>
              </a:rPr>
              <a:t>in 1610:</a:t>
            </a:r>
          </a:p>
          <a:p>
            <a:pPr algn="just" marL="539754" indent="-269877" lvl="1">
              <a:lnSpc>
                <a:spcPts val="3500"/>
              </a:lnSpc>
              <a:buFont typeface="Arial"/>
              <a:buChar char="•"/>
            </a:pPr>
            <a:r>
              <a:rPr lang="en-US" sz="2500">
                <a:solidFill>
                  <a:srgbClr val="000000"/>
                </a:solidFill>
                <a:latin typeface="Arial"/>
              </a:rPr>
              <a:t>The surface of the moon has craters and mountains</a:t>
            </a:r>
          </a:p>
          <a:p>
            <a:pPr algn="just" marL="539754" indent="-269877" lvl="1">
              <a:lnSpc>
                <a:spcPts val="3500"/>
              </a:lnSpc>
              <a:buFont typeface="Arial"/>
              <a:buChar char="•"/>
            </a:pPr>
            <a:r>
              <a:rPr lang="en-US" sz="2500">
                <a:solidFill>
                  <a:srgbClr val="000000"/>
                </a:solidFill>
                <a:latin typeface="Arial"/>
              </a:rPr>
              <a:t>Jupiter has four moons</a:t>
            </a:r>
          </a:p>
          <a:p>
            <a:pPr algn="just" marL="539754" indent="-269877" lvl="1">
              <a:lnSpc>
                <a:spcPts val="3500"/>
              </a:lnSpc>
              <a:buFont typeface="Arial"/>
              <a:buChar char="•"/>
            </a:pPr>
            <a:r>
              <a:rPr lang="en-US" sz="2500">
                <a:solidFill>
                  <a:srgbClr val="000000"/>
                </a:solidFill>
                <a:latin typeface="Arial"/>
              </a:rPr>
              <a:t>Saturn has rings</a:t>
            </a:r>
          </a:p>
          <a:p>
            <a:pPr algn="just" marL="539754" indent="-269877" lvl="1">
              <a:lnSpc>
                <a:spcPts val="3500"/>
              </a:lnSpc>
              <a:buFont typeface="Arial"/>
              <a:buChar char="•"/>
            </a:pPr>
            <a:r>
              <a:rPr lang="en-US" sz="2500">
                <a:solidFill>
                  <a:srgbClr val="000000"/>
                </a:solidFill>
                <a:latin typeface="Arial"/>
              </a:rPr>
              <a:t>There are spots on the sun.</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The Church and Science</a:t>
            </a:r>
          </a:p>
        </p:txBody>
      </p:sp>
      <p:sp>
        <p:nvSpPr>
          <p:cNvPr name="TextBox 12" id="12"/>
          <p:cNvSpPr txBox="true"/>
          <p:nvPr/>
        </p:nvSpPr>
        <p:spPr>
          <a:xfrm rot="0">
            <a:off x="1028700" y="1838324"/>
            <a:ext cx="15609955" cy="61753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In the 1540s, a Polish priest and astronomer, Nicolaus Copernicus wrote a book called </a:t>
            </a:r>
            <a:r>
              <a:rPr lang="en-US" sz="2500">
                <a:solidFill>
                  <a:srgbClr val="000000"/>
                </a:solidFill>
                <a:latin typeface="Arial Italics"/>
              </a:rPr>
              <a:t>On the Revolutions of the Heavenly Spheres</a:t>
            </a:r>
            <a:r>
              <a:rPr lang="en-US" sz="2500">
                <a:solidFill>
                  <a:srgbClr val="000000"/>
                </a:solidFill>
                <a:latin typeface="Arial"/>
              </a:rPr>
              <a:t>, in which he declared the Earth rotates around the sun. He based this conclusion on his study of the orbital patterns of the moon, sun and planets in the solar system. </a:t>
            </a:r>
            <a:r>
              <a:rPr lang="en-US" sz="2500">
                <a:solidFill>
                  <a:srgbClr val="000000"/>
                </a:solidFill>
                <a:latin typeface="Arial"/>
              </a:rPr>
              <a:t>Copernicus published it until he knew he was dying for fear of the Catholic Church’s reaction. Galileo read the book by Copernicus and in 1632 backed up Copernicus in his </a:t>
            </a:r>
            <a:r>
              <a:rPr lang="en-US" sz="2500">
                <a:solidFill>
                  <a:srgbClr val="000000"/>
                </a:solidFill>
                <a:latin typeface="Arial Italics"/>
              </a:rPr>
              <a:t>Dialogue Concerning the Two Chief World Systems</a:t>
            </a:r>
            <a:r>
              <a:rPr lang="en-US" sz="2500">
                <a:solidFill>
                  <a:srgbClr val="000000"/>
                </a:solidFill>
                <a:latin typeface="Arial"/>
              </a:rPr>
              <a:t>.</a:t>
            </a:r>
          </a:p>
          <a:p>
            <a:pPr algn="just">
              <a:lnSpc>
                <a:spcPts val="3500"/>
              </a:lnSpc>
            </a:pPr>
            <a:r>
              <a:rPr lang="en-US" sz="2500">
                <a:solidFill>
                  <a:srgbClr val="000000"/>
                </a:solidFill>
                <a:latin typeface="Arial"/>
              </a:rPr>
              <a:t>The Catholic Church remained a hugely powerful organisation throughout the Renaissance although it did face several challenges throughout this period in history. It opposed any form of scientific enquiry that went against each teachings (for example, it banned doctors from examining corpses, which limited medical advances for centuries). When Galileo revived the ideas of Copernicus, the</a:t>
            </a:r>
            <a:r>
              <a:rPr lang="en-US" sz="2500">
                <a:solidFill>
                  <a:srgbClr val="000000"/>
                </a:solidFill>
                <a:latin typeface="Arial"/>
              </a:rPr>
              <a:t> Church was furious; Pope Urban VIII ordered that Galileo be put on trial before </a:t>
            </a:r>
            <a:r>
              <a:rPr lang="en-US" sz="2500">
                <a:solidFill>
                  <a:srgbClr val="000000"/>
                </a:solidFill>
                <a:latin typeface="Arial Bold"/>
              </a:rPr>
              <a:t>the Inquisition</a:t>
            </a:r>
            <a:r>
              <a:rPr lang="en-US" sz="2500">
                <a:solidFill>
                  <a:srgbClr val="000000"/>
                </a:solidFill>
                <a:latin typeface="Arial"/>
              </a:rPr>
              <a:t> (</a:t>
            </a:r>
            <a:r>
              <a:rPr lang="en-US" sz="2500" u="sng">
                <a:solidFill>
                  <a:srgbClr val="000000"/>
                </a:solidFill>
                <a:latin typeface="Arial"/>
              </a:rPr>
              <a:t>a Church Court</a:t>
            </a:r>
            <a:r>
              <a:rPr lang="en-US" sz="2500">
                <a:solidFill>
                  <a:srgbClr val="000000"/>
                </a:solidFill>
                <a:latin typeface="Arial"/>
              </a:rPr>
              <a:t>). He was eventually convicted of heresy (knowingly holding a view that went against the official teachings of the Catholic Church). Galileo was terrified of being burned at the stake, the usual punishment for heretics. </a:t>
            </a:r>
            <a:r>
              <a:rPr lang="en-US" sz="2500" u="sng">
                <a:solidFill>
                  <a:srgbClr val="000000"/>
                </a:solidFill>
                <a:latin typeface="Arial"/>
              </a:rPr>
              <a:t>He eventually agreed to say he was wrong</a:t>
            </a:r>
            <a:r>
              <a:rPr lang="en-US" sz="2500">
                <a:solidFill>
                  <a:srgbClr val="000000"/>
                </a:solidFill>
                <a:latin typeface="Arial"/>
              </a:rPr>
              <a:t> (</a:t>
            </a:r>
            <a:r>
              <a:rPr lang="en-US" sz="2500">
                <a:solidFill>
                  <a:srgbClr val="000000"/>
                </a:solidFill>
                <a:latin typeface="Arial Bold"/>
              </a:rPr>
              <a:t>he recanted</a:t>
            </a:r>
            <a:r>
              <a:rPr lang="en-US" sz="2500">
                <a:solidFill>
                  <a:srgbClr val="000000"/>
                </a:solidFill>
                <a:latin typeface="Arial"/>
              </a:rPr>
              <a:t>). Galileo was tried twice before Pope Urban VIII ordered that Galileo was kept under house arrest. In 1638, he went totally blind and spent the last six years without his sight. He died in 1642, aged 77.</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82, Artefact, 2nd Edition)</a:t>
            </a:r>
          </a:p>
        </p:txBody>
      </p:sp>
      <p:sp>
        <p:nvSpPr>
          <p:cNvPr name="TextBox 13" id="13"/>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Before the Renaissance, what did people believe about the relationship between the Earth and the sun?</a:t>
            </a:r>
          </a:p>
          <a:p>
            <a:pPr algn="l" marL="647702" indent="-323851" lvl="1">
              <a:lnSpc>
                <a:spcPts val="4200"/>
              </a:lnSpc>
              <a:buAutoNum type="arabicPeriod" startAt="1"/>
            </a:pPr>
            <a:r>
              <a:rPr lang="en-US" sz="3000">
                <a:solidFill>
                  <a:srgbClr val="0DA33B"/>
                </a:solidFill>
                <a:latin typeface="Arial"/>
              </a:rPr>
              <a:t>What was Galileo’s Law of Falling Objects?</a:t>
            </a:r>
          </a:p>
          <a:p>
            <a:pPr algn="l" marL="647702" indent="-323851" lvl="1">
              <a:lnSpc>
                <a:spcPts val="4200"/>
              </a:lnSpc>
              <a:buAutoNum type="arabicPeriod" startAt="1"/>
            </a:pPr>
            <a:r>
              <a:rPr lang="en-US" sz="3000">
                <a:solidFill>
                  <a:srgbClr val="0DA33B"/>
                </a:solidFill>
                <a:latin typeface="Arial"/>
              </a:rPr>
              <a:t>Name two of his astronomical discoveries.</a:t>
            </a:r>
          </a:p>
          <a:p>
            <a:pPr algn="l" marL="647702" indent="-323851" lvl="1">
              <a:lnSpc>
                <a:spcPts val="4200"/>
              </a:lnSpc>
              <a:buAutoNum type="arabicPeriod" startAt="1"/>
            </a:pPr>
            <a:r>
              <a:rPr lang="en-US" sz="3000">
                <a:solidFill>
                  <a:srgbClr val="0DA33B"/>
                </a:solidFill>
                <a:latin typeface="Arial"/>
              </a:rPr>
              <a:t>Why did his book Dialogue Concerning the Two Chief World Systems get him into trouble with the Catholic Church?</a:t>
            </a:r>
          </a:p>
          <a:p>
            <a:pPr algn="l" marL="647702" indent="-323851" lvl="1">
              <a:lnSpc>
                <a:spcPts val="4200"/>
              </a:lnSpc>
              <a:buAutoNum type="arabicPeriod" startAt="1"/>
            </a:pPr>
            <a:r>
              <a:rPr lang="en-US" sz="3000">
                <a:solidFill>
                  <a:srgbClr val="0DA33B"/>
                </a:solidFill>
                <a:latin typeface="Arial"/>
              </a:rPr>
              <a:t>What does Galileo’s trial by the Inquisition in the 1630s tell us about the Church at the time?</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82, Artefact, 2nd Edition)</a:t>
            </a:r>
          </a:p>
        </p:txBody>
      </p:sp>
      <p:sp>
        <p:nvSpPr>
          <p:cNvPr name="TextBox 13" id="13"/>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1.    Before the Renaissance, people believed that the sun rotated around the Earth. </a:t>
            </a:r>
          </a:p>
          <a:p>
            <a:pPr algn="l">
              <a:lnSpc>
                <a:spcPts val="4200"/>
              </a:lnSpc>
            </a:pPr>
            <a:r>
              <a:rPr lang="en-US" sz="3000">
                <a:solidFill>
                  <a:srgbClr val="000000"/>
                </a:solidFill>
                <a:latin typeface="Arial"/>
              </a:rPr>
              <a:t>2.    Galileo improved the telescope to magnify objects many hundreds of times; he used his telescope to study the planets and stars and discovered that the surface of the moon has craters and mountains, and that Saturn has rings. </a:t>
            </a:r>
          </a:p>
          <a:p>
            <a:pPr algn="l">
              <a:lnSpc>
                <a:spcPts val="4200"/>
              </a:lnSpc>
            </a:pPr>
            <a:r>
              <a:rPr lang="en-US" sz="3000">
                <a:solidFill>
                  <a:srgbClr val="000000"/>
                </a:solidFill>
                <a:latin typeface="Arial"/>
              </a:rPr>
              <a:t>3.    He declared that the Earth rotates around the sun.</a:t>
            </a:r>
          </a:p>
          <a:p>
            <a:pPr algn="l">
              <a:lnSpc>
                <a:spcPts val="4200"/>
              </a:lnSpc>
            </a:pPr>
            <a:r>
              <a:rPr lang="en-US" sz="3000">
                <a:solidFill>
                  <a:srgbClr val="000000"/>
                </a:solidFill>
                <a:latin typeface="Arial"/>
              </a:rPr>
              <a:t>4.    The Church opposed any form of scientific enquiry that went against its teachings and Galileo was put on trial before the Inquisition; he was convicted of heresy and to avoid being burned at the stake, he agreed to say he was wrong. </a:t>
            </a:r>
          </a:p>
          <a:p>
            <a:pPr algn="l">
              <a:lnSpc>
                <a:spcPts val="4200"/>
              </a:lnSpc>
            </a:pPr>
            <a:r>
              <a:rPr lang="en-US" sz="3000">
                <a:solidFill>
                  <a:srgbClr val="000000"/>
                </a:solidFill>
                <a:latin typeface="Arial"/>
              </a:rPr>
              <a:t>5.    Galileo’s trial by the Inquisition tells us that the Church at the time was very powerful and was not prepared to allow anyone to challenge its teachings. </a:t>
            </a:r>
          </a:p>
          <a:p>
            <a:pPr algn="l">
              <a:lnSpc>
                <a:spcPts val="4200"/>
              </a:lnSpc>
            </a:pP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spc="359">
                <a:solidFill>
                  <a:srgbClr val="004AAD"/>
                </a:solidFill>
                <a:latin typeface="Arial Bold"/>
              </a:rPr>
              <a:t>8.6: SUMMARY</a:t>
            </a:r>
          </a:p>
        </p:txBody>
      </p:sp>
      <p:sp>
        <p:nvSpPr>
          <p:cNvPr name="TextBox 9" id="9"/>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8.6: summary</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8</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1450 to 1650</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645212"/>
            <a:ext cx="18288000" cy="1244596"/>
          </a:xfrm>
          <a:prstGeom prst="rect">
            <a:avLst/>
          </a:prstGeom>
        </p:spPr>
        <p:txBody>
          <a:bodyPr anchor="t" rtlCol="false" tIns="0" lIns="0" bIns="0" rIns="0">
            <a:spAutoFit/>
          </a:bodyPr>
          <a:lstStyle/>
          <a:p>
            <a:pPr algn="ctr">
              <a:lnSpc>
                <a:spcPts val="9100"/>
              </a:lnSpc>
            </a:pPr>
            <a:r>
              <a:rPr lang="en-US" sz="6500" spc="292">
                <a:solidFill>
                  <a:srgbClr val="004AAD"/>
                </a:solidFill>
                <a:latin typeface="Arial Bold"/>
              </a:rPr>
              <a:t>8.1: THE CAUSES OF THE RENAISSANCE</a:t>
            </a:r>
          </a:p>
        </p:txBody>
      </p:sp>
      <p:sp>
        <p:nvSpPr>
          <p:cNvPr name="TextBox 9" id="9"/>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rPr>
              <a:t>8.1: the causes of the renaissance</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8</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1450 to 1650</a:t>
            </a:r>
          </a:p>
        </p:txBody>
      </p:sp>
      <p:sp>
        <p:nvSpPr>
          <p:cNvPr name="TextBox 12" id="12"/>
          <p:cNvSpPr txBox="true"/>
          <p:nvPr/>
        </p:nvSpPr>
        <p:spPr>
          <a:xfrm rot="0">
            <a:off x="5290440" y="6224946"/>
            <a:ext cx="7707121" cy="1254252"/>
          </a:xfrm>
          <a:prstGeom prst="rect">
            <a:avLst/>
          </a:prstGeom>
        </p:spPr>
        <p:txBody>
          <a:bodyPr anchor="t" rtlCol="false" tIns="0" lIns="0" bIns="0" rIns="0">
            <a:spAutoFit/>
          </a:bodyPr>
          <a:lstStyle/>
          <a:p>
            <a:pPr algn="ctr">
              <a:lnSpc>
                <a:spcPts val="2483"/>
              </a:lnSpc>
              <a:spcBef>
                <a:spcPct val="0"/>
              </a:spcBef>
            </a:pPr>
            <a:r>
              <a:rPr lang="en-US" sz="1800" spc="176">
                <a:solidFill>
                  <a:srgbClr val="0F6FC6"/>
                </a:solidFill>
                <a:latin typeface="Raleway Bold"/>
              </a:rPr>
              <a:t>3.1 INVESTIGATE</a:t>
            </a:r>
            <a:r>
              <a:rPr lang="en-US" sz="1800" spc="176">
                <a:solidFill>
                  <a:srgbClr val="000000"/>
                </a:solidFill>
                <a:latin typeface="Raleway"/>
              </a:rPr>
              <a:t> the lives of people in one ancient or medieval civilisation of their choosing, explaining how the actions and/or achievements of that civilisation contributed to the history of Europe and/or the wider world</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911346"/>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t>
            </a:r>
            <a:r>
              <a:rPr lang="en-US" sz="2500">
                <a:solidFill>
                  <a:srgbClr val="000000"/>
                </a:solidFill>
                <a:latin typeface="Arial Italics"/>
              </a:rPr>
              <a:t>Changes in art</a:t>
            </a:r>
          </a:p>
          <a:p>
            <a:pPr algn="l" marL="539754" indent="-269877" lvl="1">
              <a:lnSpc>
                <a:spcPts val="3500"/>
              </a:lnSpc>
              <a:buFont typeface="Arial"/>
              <a:buChar char="•"/>
            </a:pPr>
            <a:r>
              <a:rPr lang="en-US" sz="2500">
                <a:solidFill>
                  <a:srgbClr val="000000"/>
                </a:solidFill>
                <a:latin typeface="Arial"/>
              </a:rPr>
              <a:t>During the Renaissance, the focus of art was on the accurate recreation of the world in painting and sculpture, and artists created new techniques to achieve this. </a:t>
            </a:r>
          </a:p>
          <a:p>
            <a:pPr algn="l" marL="539754" indent="-269877" lvl="1">
              <a:lnSpc>
                <a:spcPts val="3500"/>
              </a:lnSpc>
              <a:buFont typeface="Arial"/>
              <a:buChar char="•"/>
            </a:pPr>
            <a:r>
              <a:rPr lang="en-US" sz="2500">
                <a:solidFill>
                  <a:srgbClr val="000000"/>
                </a:solidFill>
                <a:latin typeface="Arial"/>
              </a:rPr>
              <a:t>For example, da Vinci used perspective to great effect in </a:t>
            </a:r>
            <a:r>
              <a:rPr lang="en-US" sz="2500">
                <a:solidFill>
                  <a:srgbClr val="000000"/>
                </a:solidFill>
                <a:latin typeface="Arial Italics"/>
              </a:rPr>
              <a:t>The Last Supper</a:t>
            </a:r>
            <a:r>
              <a:rPr lang="en-US" sz="2500">
                <a:solidFill>
                  <a:srgbClr val="000000"/>
                </a:solidFill>
                <a:latin typeface="Arial"/>
              </a:rPr>
              <a:t> and sfumato in </a:t>
            </a:r>
            <a:r>
              <a:rPr lang="en-US" sz="2500">
                <a:solidFill>
                  <a:srgbClr val="000000"/>
                </a:solidFill>
                <a:latin typeface="Arial Italics"/>
              </a:rPr>
              <a:t>The Mona Lisa.</a:t>
            </a:r>
          </a:p>
          <a:p>
            <a:pPr algn="l">
              <a:lnSpc>
                <a:spcPts val="3500"/>
              </a:lnSpc>
            </a:pPr>
            <a:r>
              <a:rPr lang="en-US" sz="2500">
                <a:solidFill>
                  <a:srgbClr val="000000"/>
                </a:solidFill>
                <a:latin typeface="Arial"/>
              </a:rPr>
              <a:t>•</a:t>
            </a:r>
            <a:r>
              <a:rPr lang="en-US" sz="2500">
                <a:solidFill>
                  <a:srgbClr val="000000"/>
                </a:solidFill>
                <a:latin typeface="Arial Italics"/>
              </a:rPr>
              <a:t>New discoveries</a:t>
            </a:r>
          </a:p>
          <a:p>
            <a:pPr algn="l" marL="539754" indent="-269877" lvl="1">
              <a:lnSpc>
                <a:spcPts val="3500"/>
              </a:lnSpc>
              <a:buFont typeface="Arial"/>
              <a:buChar char="•"/>
            </a:pPr>
            <a:r>
              <a:rPr lang="en-US" sz="2500">
                <a:solidFill>
                  <a:srgbClr val="000000"/>
                </a:solidFill>
                <a:latin typeface="Arial"/>
              </a:rPr>
              <a:t>Renaissance people began to question beliefs from the Middle Ages. They made many important discoveries in the fields of science and medicine. Their scientific method (observe, measure, theorise and experiment) is the same basic approach used by today’s scientists. Galileo proved that the Earth rotated around the sun but this brought him into conflict with the Catholic Church.</a:t>
            </a:r>
          </a:p>
          <a:p>
            <a:pPr algn="l" marL="539754" indent="-269877" lvl="1">
              <a:lnSpc>
                <a:spcPts val="3500"/>
              </a:lnSpc>
              <a:buFont typeface="Arial"/>
              <a:buChar char="•"/>
            </a:pPr>
            <a:r>
              <a:rPr lang="en-US" sz="2500">
                <a:solidFill>
                  <a:srgbClr val="000000"/>
                </a:solidFill>
                <a:latin typeface="Arial"/>
              </a:rPr>
              <a:t>In Medicine, as doctors performed autopsies on bodies and carried out detailed examinations of how the body worked, a completely new understanding of how to treat injuries and disease was developed. </a:t>
            </a:r>
          </a:p>
          <a:p>
            <a:pPr algn="l">
              <a:lnSpc>
                <a:spcPts val="3500"/>
              </a:lnSpc>
            </a:pPr>
            <a:r>
              <a:rPr lang="en-US" sz="2500">
                <a:solidFill>
                  <a:srgbClr val="000000"/>
                </a:solidFill>
                <a:latin typeface="Arial"/>
              </a:rPr>
              <a:t>•</a:t>
            </a:r>
            <a:r>
              <a:rPr lang="en-US" sz="2500">
                <a:solidFill>
                  <a:srgbClr val="000000"/>
                </a:solidFill>
                <a:latin typeface="Arial Italics"/>
              </a:rPr>
              <a:t>Spread of knowledge and ideas</a:t>
            </a:r>
          </a:p>
          <a:p>
            <a:pPr algn="l" marL="539754" indent="-269877" lvl="1">
              <a:lnSpc>
                <a:spcPts val="3500"/>
              </a:lnSpc>
              <a:buFont typeface="Arial"/>
              <a:buChar char="•"/>
            </a:pPr>
            <a:r>
              <a:rPr lang="en-US" sz="2500">
                <a:solidFill>
                  <a:srgbClr val="000000"/>
                </a:solidFill>
                <a:latin typeface="Arial"/>
              </a:rPr>
              <a:t>The single most important invention of the Renaissance was the printing press. More people wrote books, more people learned to read, and ideas and new knowledge spread quickly throughout Europe. We will see in the next two chapters how new ideas led to voyages of exploration and to a direct challenge to the Church’s authority in the Reformation. </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Reflecting on...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892296"/>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Renaissance is often described as 'the birth of the modern world'. By the 1600s, old ideas in science, medicine, religion and art were gone and new ideas were being embraced, based on looking at the real world and trying to understand it. This process was gradual and met with a lot of resistance, but it changed our world forever. </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Examination Questions</a:t>
            </a:r>
          </a:p>
        </p:txBody>
      </p:sp>
      <p:sp>
        <p:nvSpPr>
          <p:cNvPr name="TextBox 11" id="11"/>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2022 SEC Q2</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Florence Cathedral, Florence, Italy</a:t>
            </a:r>
          </a:p>
          <a:p>
            <a:pPr algn="l">
              <a:lnSpc>
                <a:spcPts val="3500"/>
              </a:lnSpc>
            </a:pPr>
            <a:r>
              <a:rPr lang="en-US" sz="2500">
                <a:solidFill>
                  <a:srgbClr val="000000"/>
                </a:solidFill>
                <a:latin typeface="Arial"/>
              </a:rPr>
              <a:t>Sistine Chapel, Vatican City</a:t>
            </a:r>
          </a:p>
          <a:p>
            <a:pPr algn="l">
              <a:lnSpc>
                <a:spcPts val="3500"/>
              </a:lnSpc>
            </a:pPr>
            <a:r>
              <a:rPr lang="en-US" sz="2500">
                <a:solidFill>
                  <a:srgbClr val="000000"/>
                </a:solidFill>
                <a:latin typeface="Arial"/>
              </a:rPr>
              <a:t>Uffizi Gallery, Florence, Italy</a:t>
            </a:r>
          </a:p>
          <a:p>
            <a:pPr algn="l">
              <a:lnSpc>
                <a:spcPts val="3500"/>
              </a:lnSpc>
            </a:pPr>
            <a:r>
              <a:rPr lang="en-US" sz="2500">
                <a:solidFill>
                  <a:srgbClr val="000000"/>
                </a:solidFill>
                <a:latin typeface="Arial"/>
              </a:rPr>
              <a:t>El Escorial, Madrid, Spain</a:t>
            </a:r>
          </a:p>
          <a:p>
            <a:pPr algn="l">
              <a:lnSpc>
                <a:spcPts val="3500"/>
              </a:lnSpc>
            </a:pPr>
            <a:r>
              <a:rPr lang="en-US" sz="2500">
                <a:solidFill>
                  <a:srgbClr val="000000"/>
                </a:solidFill>
                <a:latin typeface="Arial"/>
              </a:rPr>
              <a:t>Château de Chambord, Loir-et-Cher, France</a:t>
            </a:r>
          </a:p>
          <a:p>
            <a:pPr algn="l">
              <a:lnSpc>
                <a:spcPts val="3500"/>
              </a:lnSpc>
            </a:pPr>
          </a:p>
        </p:txBody>
      </p:sp>
      <p:sp>
        <p:nvSpPr>
          <p:cNvPr name="TextBox 14" id="14"/>
          <p:cNvSpPr txBox="true"/>
          <p:nvPr/>
        </p:nvSpPr>
        <p:spPr>
          <a:xfrm rot="0">
            <a:off x="8833677" y="2692686"/>
            <a:ext cx="7804977" cy="7083424"/>
          </a:xfrm>
          <a:prstGeom prst="rect">
            <a:avLst/>
          </a:prstGeom>
        </p:spPr>
        <p:txBody>
          <a:bodyPr anchor="t" rtlCol="false" tIns="0" lIns="0" bIns="0" rIns="0">
            <a:spAutoFit/>
          </a:bodyPr>
          <a:lstStyle/>
          <a:p>
            <a:pPr algn="l">
              <a:lnSpc>
                <a:spcPts val="2800"/>
              </a:lnSpc>
            </a:pPr>
            <a:r>
              <a:rPr lang="en-US" sz="2000">
                <a:solidFill>
                  <a:srgbClr val="000000"/>
                </a:solidFill>
                <a:latin typeface="Arial"/>
              </a:rPr>
              <a:t>Cosimo de Medici</a:t>
            </a:r>
          </a:p>
          <a:p>
            <a:pPr algn="l">
              <a:lnSpc>
                <a:spcPts val="2800"/>
              </a:lnSpc>
            </a:pPr>
            <a:r>
              <a:rPr lang="en-US" sz="2000">
                <a:solidFill>
                  <a:srgbClr val="000000"/>
                </a:solidFill>
                <a:latin typeface="Arial"/>
              </a:rPr>
              <a:t>Michaelangelo</a:t>
            </a:r>
          </a:p>
          <a:p>
            <a:pPr algn="l">
              <a:lnSpc>
                <a:spcPts val="2800"/>
              </a:lnSpc>
            </a:pPr>
            <a:r>
              <a:rPr lang="en-US" sz="2000">
                <a:solidFill>
                  <a:srgbClr val="000000"/>
                </a:solidFill>
                <a:latin typeface="Arial"/>
              </a:rPr>
              <a:t>Sandro Botticelli</a:t>
            </a:r>
          </a:p>
          <a:p>
            <a:pPr algn="l">
              <a:lnSpc>
                <a:spcPts val="2800"/>
              </a:lnSpc>
            </a:pPr>
            <a:r>
              <a:rPr lang="en-US" sz="2000">
                <a:solidFill>
                  <a:srgbClr val="000000"/>
                </a:solidFill>
                <a:latin typeface="Arial"/>
              </a:rPr>
              <a:t>Titian</a:t>
            </a:r>
          </a:p>
          <a:p>
            <a:pPr algn="l">
              <a:lnSpc>
                <a:spcPts val="2800"/>
              </a:lnSpc>
            </a:pPr>
            <a:r>
              <a:rPr lang="en-US" sz="2000">
                <a:solidFill>
                  <a:srgbClr val="000000"/>
                </a:solidFill>
                <a:latin typeface="Arial"/>
              </a:rPr>
              <a:t>Galileo Galilei</a:t>
            </a:r>
          </a:p>
          <a:p>
            <a:pPr algn="l">
              <a:lnSpc>
                <a:spcPts val="2800"/>
              </a:lnSpc>
            </a:pPr>
            <a:r>
              <a:rPr lang="en-US" sz="2000">
                <a:solidFill>
                  <a:srgbClr val="000000"/>
                </a:solidFill>
                <a:latin typeface="Arial"/>
              </a:rPr>
              <a:t>Nicolaus Copernicus</a:t>
            </a:r>
          </a:p>
          <a:p>
            <a:pPr algn="l">
              <a:lnSpc>
                <a:spcPts val="2800"/>
              </a:lnSpc>
            </a:pPr>
            <a:r>
              <a:rPr lang="en-US" sz="2000">
                <a:solidFill>
                  <a:srgbClr val="000000"/>
                </a:solidFill>
                <a:latin typeface="Arial"/>
              </a:rPr>
              <a:t>Levina Teerlinc</a:t>
            </a:r>
          </a:p>
          <a:p>
            <a:pPr algn="l">
              <a:lnSpc>
                <a:spcPts val="2800"/>
              </a:lnSpc>
            </a:pPr>
            <a:r>
              <a:rPr lang="en-US" sz="2000">
                <a:solidFill>
                  <a:srgbClr val="000000"/>
                </a:solidFill>
                <a:latin typeface="Arial"/>
              </a:rPr>
              <a:t>Lorenzo de Medici</a:t>
            </a:r>
          </a:p>
          <a:p>
            <a:pPr algn="l">
              <a:lnSpc>
                <a:spcPts val="2800"/>
              </a:lnSpc>
            </a:pPr>
            <a:r>
              <a:rPr lang="en-US" sz="2000">
                <a:solidFill>
                  <a:srgbClr val="000000"/>
                </a:solidFill>
                <a:latin typeface="Arial"/>
              </a:rPr>
              <a:t>Raphael</a:t>
            </a:r>
          </a:p>
          <a:p>
            <a:pPr algn="l">
              <a:lnSpc>
                <a:spcPts val="2800"/>
              </a:lnSpc>
            </a:pPr>
            <a:r>
              <a:rPr lang="en-US" sz="2000">
                <a:solidFill>
                  <a:srgbClr val="000000"/>
                </a:solidFill>
                <a:latin typeface="Arial"/>
              </a:rPr>
              <a:t>Filippo Brunelleschi</a:t>
            </a:r>
          </a:p>
          <a:p>
            <a:pPr algn="l">
              <a:lnSpc>
                <a:spcPts val="2800"/>
              </a:lnSpc>
            </a:pPr>
            <a:r>
              <a:rPr lang="en-US" sz="2000">
                <a:solidFill>
                  <a:srgbClr val="000000"/>
                </a:solidFill>
                <a:latin typeface="Arial"/>
              </a:rPr>
              <a:t>Jan Van Eyck</a:t>
            </a:r>
          </a:p>
          <a:p>
            <a:pPr algn="l">
              <a:lnSpc>
                <a:spcPts val="2800"/>
              </a:lnSpc>
            </a:pPr>
            <a:r>
              <a:rPr lang="en-US" sz="2000">
                <a:solidFill>
                  <a:srgbClr val="000000"/>
                </a:solidFill>
                <a:latin typeface="Arial"/>
              </a:rPr>
              <a:t>Andreas Vesalius</a:t>
            </a:r>
          </a:p>
          <a:p>
            <a:pPr algn="l">
              <a:lnSpc>
                <a:spcPts val="2800"/>
              </a:lnSpc>
            </a:pPr>
            <a:r>
              <a:rPr lang="en-US" sz="2000">
                <a:solidFill>
                  <a:srgbClr val="000000"/>
                </a:solidFill>
                <a:latin typeface="Arial"/>
              </a:rPr>
              <a:t>Amrboise Paré</a:t>
            </a:r>
          </a:p>
          <a:p>
            <a:pPr algn="l">
              <a:lnSpc>
                <a:spcPts val="2800"/>
              </a:lnSpc>
            </a:pPr>
            <a:r>
              <a:rPr lang="en-US" sz="2000">
                <a:solidFill>
                  <a:srgbClr val="000000"/>
                </a:solidFill>
                <a:latin typeface="Arial"/>
              </a:rPr>
              <a:t>Lavinia Fontana</a:t>
            </a:r>
          </a:p>
          <a:p>
            <a:pPr algn="l">
              <a:lnSpc>
                <a:spcPts val="2800"/>
              </a:lnSpc>
            </a:pPr>
            <a:r>
              <a:rPr lang="en-US" sz="2000">
                <a:solidFill>
                  <a:srgbClr val="000000"/>
                </a:solidFill>
                <a:latin typeface="Arial"/>
              </a:rPr>
              <a:t>Leonardo da Vinci</a:t>
            </a:r>
          </a:p>
          <a:p>
            <a:pPr algn="l">
              <a:lnSpc>
                <a:spcPts val="2800"/>
              </a:lnSpc>
            </a:pPr>
            <a:r>
              <a:rPr lang="en-US" sz="2000">
                <a:solidFill>
                  <a:srgbClr val="000000"/>
                </a:solidFill>
                <a:latin typeface="Arial"/>
              </a:rPr>
              <a:t>Donatello</a:t>
            </a:r>
          </a:p>
          <a:p>
            <a:pPr algn="l">
              <a:lnSpc>
                <a:spcPts val="2800"/>
              </a:lnSpc>
            </a:pPr>
            <a:r>
              <a:rPr lang="en-US" sz="2000">
                <a:solidFill>
                  <a:srgbClr val="000000"/>
                </a:solidFill>
                <a:latin typeface="Arial"/>
              </a:rPr>
              <a:t>Giorgio Vasari</a:t>
            </a:r>
          </a:p>
          <a:p>
            <a:pPr algn="l">
              <a:lnSpc>
                <a:spcPts val="2800"/>
              </a:lnSpc>
            </a:pPr>
            <a:r>
              <a:rPr lang="en-US" sz="2000">
                <a:solidFill>
                  <a:srgbClr val="000000"/>
                </a:solidFill>
                <a:latin typeface="Arial"/>
              </a:rPr>
              <a:t>Albercht Durer</a:t>
            </a:r>
          </a:p>
          <a:p>
            <a:pPr algn="l">
              <a:lnSpc>
                <a:spcPts val="2800"/>
              </a:lnSpc>
            </a:pPr>
            <a:r>
              <a:rPr lang="en-US" sz="2000">
                <a:solidFill>
                  <a:srgbClr val="000000"/>
                </a:solidFill>
                <a:latin typeface="Arial"/>
              </a:rPr>
              <a:t>William Harvey</a:t>
            </a:r>
          </a:p>
          <a:p>
            <a:pPr algn="l">
              <a:lnSpc>
                <a:spcPts val="2800"/>
              </a:lnSpc>
            </a:pPr>
            <a:r>
              <a:rPr lang="en-US" sz="2000">
                <a:solidFill>
                  <a:srgbClr val="000000"/>
                </a:solidFill>
                <a:latin typeface="Arial"/>
              </a:rPr>
              <a:t>Sofonisba Anguissola</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Figures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1461077"/>
            <a:ext cx="16253460" cy="7678015"/>
          </a:xfrm>
          <a:custGeom>
            <a:avLst/>
            <a:gdLst/>
            <a:ahLst/>
            <a:cxnLst/>
            <a:rect r="r" b="b" t="t" l="l"/>
            <a:pathLst>
              <a:path h="7678015" w="16253460">
                <a:moveTo>
                  <a:pt x="0" y="0"/>
                </a:moveTo>
                <a:lnTo>
                  <a:pt x="16253460" y="0"/>
                </a:lnTo>
                <a:lnTo>
                  <a:pt x="16253460" y="7678014"/>
                </a:lnTo>
                <a:lnTo>
                  <a:pt x="0" y="7678014"/>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7" id="7"/>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Why did the Renaissance begin in Italy?</a:t>
            </a:r>
          </a:p>
        </p:txBody>
      </p:sp>
      <p:sp>
        <p:nvSpPr>
          <p:cNvPr name="TextBox 8" id="8"/>
          <p:cNvSpPr txBox="true"/>
          <p:nvPr/>
        </p:nvSpPr>
        <p:spPr>
          <a:xfrm rot="0">
            <a:off x="1028700" y="2139949"/>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The ruins of the Roman Empire </a:t>
            </a:r>
            <a:r>
              <a:rPr lang="en-US" sz="2500">
                <a:solidFill>
                  <a:srgbClr val="000000"/>
                </a:solidFill>
                <a:latin typeface="Arial"/>
              </a:rPr>
              <a:t>were the main inspiration for the Renaissance – many Italians wanted to copy the achievements of their ancestors. </a:t>
            </a:r>
            <a:r>
              <a:rPr lang="en-US" sz="2500">
                <a:solidFill>
                  <a:srgbClr val="000000"/>
                </a:solidFill>
                <a:latin typeface="Arial Bold"/>
              </a:rPr>
              <a:t>Italian</a:t>
            </a:r>
            <a:r>
              <a:rPr lang="en-US" sz="2500">
                <a:solidFill>
                  <a:srgbClr val="000000"/>
                </a:solidFill>
                <a:latin typeface="Arial"/>
              </a:rPr>
              <a:t> is heavily based on </a:t>
            </a:r>
            <a:r>
              <a:rPr lang="en-US" sz="2500">
                <a:solidFill>
                  <a:srgbClr val="000000"/>
                </a:solidFill>
                <a:latin typeface="Arial Bold"/>
              </a:rPr>
              <a:t>Latin</a:t>
            </a:r>
            <a:r>
              <a:rPr lang="en-US" sz="2500">
                <a:solidFill>
                  <a:srgbClr val="000000"/>
                </a:solidFill>
                <a:latin typeface="Arial"/>
              </a:rPr>
              <a:t>, making the ancient documents easier to read.</a:t>
            </a:r>
          </a:p>
          <a:p>
            <a:pPr algn="l">
              <a:lnSpc>
                <a:spcPts val="3500"/>
              </a:lnSpc>
            </a:pPr>
            <a:r>
              <a:rPr lang="en-US" sz="2500">
                <a:solidFill>
                  <a:srgbClr val="000000"/>
                </a:solidFill>
                <a:latin typeface="Arial Bold"/>
              </a:rPr>
              <a:t>The fall of Constantinople in 1453 </a:t>
            </a:r>
            <a:r>
              <a:rPr lang="en-US" sz="2500">
                <a:solidFill>
                  <a:srgbClr val="000000"/>
                </a:solidFill>
                <a:latin typeface="Arial"/>
              </a:rPr>
              <a:t>came as the capital of the </a:t>
            </a:r>
            <a:r>
              <a:rPr lang="en-US" sz="2500">
                <a:solidFill>
                  <a:srgbClr val="000000"/>
                </a:solidFill>
                <a:latin typeface="Arial Bold"/>
              </a:rPr>
              <a:t>Eastern Roman</a:t>
            </a:r>
            <a:r>
              <a:rPr lang="en-US" sz="2500">
                <a:solidFill>
                  <a:srgbClr val="000000"/>
                </a:solidFill>
                <a:latin typeface="Arial"/>
              </a:rPr>
              <a:t> (</a:t>
            </a:r>
            <a:r>
              <a:rPr lang="en-US" sz="2500">
                <a:solidFill>
                  <a:srgbClr val="000000"/>
                </a:solidFill>
                <a:latin typeface="Arial Bold"/>
              </a:rPr>
              <a:t>Byzantine</a:t>
            </a:r>
            <a:r>
              <a:rPr lang="en-US" sz="2500">
                <a:solidFill>
                  <a:srgbClr val="000000"/>
                </a:solidFill>
                <a:latin typeface="Arial"/>
              </a:rPr>
              <a:t>) </a:t>
            </a:r>
            <a:r>
              <a:rPr lang="en-US" sz="2500">
                <a:solidFill>
                  <a:srgbClr val="000000"/>
                </a:solidFill>
                <a:latin typeface="Arial Bold"/>
              </a:rPr>
              <a:t>Empire</a:t>
            </a:r>
            <a:r>
              <a:rPr lang="en-US" sz="2500">
                <a:solidFill>
                  <a:srgbClr val="000000"/>
                </a:solidFill>
                <a:latin typeface="Arial"/>
              </a:rPr>
              <a:t> was captured by the </a:t>
            </a:r>
            <a:r>
              <a:rPr lang="en-US" sz="2500">
                <a:solidFill>
                  <a:srgbClr val="000000"/>
                </a:solidFill>
                <a:latin typeface="Arial Bold"/>
              </a:rPr>
              <a:t>Ottoman</a:t>
            </a:r>
            <a:r>
              <a:rPr lang="en-US" sz="2500">
                <a:solidFill>
                  <a:srgbClr val="000000"/>
                </a:solidFill>
                <a:latin typeface="Arial"/>
              </a:rPr>
              <a:t> </a:t>
            </a:r>
            <a:r>
              <a:rPr lang="en-US" sz="2500">
                <a:solidFill>
                  <a:srgbClr val="000000"/>
                </a:solidFill>
                <a:latin typeface="Arial Bold"/>
              </a:rPr>
              <a:t>Turks</a:t>
            </a:r>
            <a:r>
              <a:rPr lang="en-US" sz="2500">
                <a:solidFill>
                  <a:srgbClr val="000000"/>
                </a:solidFill>
                <a:latin typeface="Arial"/>
              </a:rPr>
              <a:t>. Many Greek scholars fled to Italy, bringing priceless ancient Greek and Roman manuscripts with them.</a:t>
            </a:r>
          </a:p>
          <a:p>
            <a:pPr algn="l">
              <a:lnSpc>
                <a:spcPts val="3500"/>
              </a:lnSpc>
            </a:pPr>
            <a:r>
              <a:rPr lang="en-US" sz="2500">
                <a:solidFill>
                  <a:srgbClr val="000000"/>
                </a:solidFill>
                <a:latin typeface="Arial Bold"/>
              </a:rPr>
              <a:t>Competition between Italian city states</a:t>
            </a:r>
            <a:r>
              <a:rPr lang="en-US" sz="2500">
                <a:solidFill>
                  <a:srgbClr val="000000"/>
                </a:solidFill>
                <a:latin typeface="Arial"/>
              </a:rPr>
              <a:t> also aided the start of the Renaissance as each city tried to outdo the other in terms of territory, trade, wealth and power.</a:t>
            </a:r>
          </a:p>
          <a:p>
            <a:pPr algn="l">
              <a:lnSpc>
                <a:spcPts val="3500"/>
              </a:lnSpc>
            </a:pPr>
            <a:r>
              <a:rPr lang="en-US" sz="2500">
                <a:solidFill>
                  <a:srgbClr val="000000"/>
                </a:solidFill>
                <a:latin typeface="Arial Bold"/>
              </a:rPr>
              <a:t>Wealth from trade</a:t>
            </a:r>
            <a:r>
              <a:rPr lang="en-US" sz="2500">
                <a:solidFill>
                  <a:srgbClr val="000000"/>
                </a:solidFill>
                <a:latin typeface="Arial"/>
              </a:rPr>
              <a:t>: Italy’s position in the middle of the Mediterranean meant it had grown rich from silks and spices coming from the East. This meant that merchants had money to spend on art and architecture to show off.</a:t>
            </a:r>
          </a:p>
          <a:p>
            <a:pPr algn="l">
              <a:lnSpc>
                <a:spcPts val="3500"/>
              </a:lnSpc>
            </a:pPr>
            <a:r>
              <a:rPr lang="en-US" sz="2500">
                <a:solidFill>
                  <a:srgbClr val="000000"/>
                </a:solidFill>
                <a:latin typeface="Arial Bold"/>
              </a:rPr>
              <a:t>New ideas from trade</a:t>
            </a:r>
            <a:r>
              <a:rPr lang="en-US" sz="2500">
                <a:solidFill>
                  <a:srgbClr val="000000"/>
                </a:solidFill>
                <a:latin typeface="Arial"/>
              </a:rPr>
              <a:t>: Traders brought back ideas from China, India and Arabia who were much more advanced at this time. The Arabic number system was brought to Europe during the Renaissance – similar to the one we still use today.</a:t>
            </a:r>
          </a:p>
          <a:p>
            <a:pPr algn="l">
              <a:lnSpc>
                <a:spcPts val="3500"/>
              </a:lnSpc>
            </a:pPr>
            <a:r>
              <a:rPr lang="en-US" sz="2500">
                <a:solidFill>
                  <a:srgbClr val="000000"/>
                </a:solidFill>
                <a:latin typeface="Arial Bold"/>
              </a:rPr>
              <a:t>Patrons</a:t>
            </a:r>
            <a:r>
              <a:rPr lang="en-US" sz="2500">
                <a:solidFill>
                  <a:srgbClr val="000000"/>
                </a:solidFill>
                <a:latin typeface="Arial"/>
              </a:rPr>
              <a:t>: A </a:t>
            </a:r>
            <a:r>
              <a:rPr lang="en-US" sz="2500">
                <a:solidFill>
                  <a:srgbClr val="000000"/>
                </a:solidFill>
                <a:latin typeface="Arial Bold"/>
              </a:rPr>
              <a:t>patron</a:t>
            </a:r>
            <a:r>
              <a:rPr lang="en-US" sz="2500">
                <a:solidFill>
                  <a:srgbClr val="000000"/>
                </a:solidFill>
                <a:latin typeface="Arial"/>
              </a:rPr>
              <a:t> was a wealthy person who commissioned (hired) an artist to produce a work of art for them. There were many types of patrons during the Renaissance such as: Popes like </a:t>
            </a:r>
            <a:r>
              <a:rPr lang="en-US" sz="2500">
                <a:solidFill>
                  <a:srgbClr val="000000"/>
                </a:solidFill>
                <a:latin typeface="Arial Bold"/>
              </a:rPr>
              <a:t>Julius II</a:t>
            </a:r>
            <a:r>
              <a:rPr lang="en-US" sz="2500">
                <a:solidFill>
                  <a:srgbClr val="000000"/>
                </a:solidFill>
                <a:latin typeface="Arial"/>
              </a:rPr>
              <a:t> and the Catholic Church, Kings and governments, Private individuals like the </a:t>
            </a:r>
            <a:r>
              <a:rPr lang="en-US" sz="2500">
                <a:solidFill>
                  <a:srgbClr val="000000"/>
                </a:solidFill>
                <a:latin typeface="Arial Bold"/>
              </a:rPr>
              <a:t>de Medici family of Florence</a:t>
            </a:r>
          </a:p>
          <a:p>
            <a:pPr algn="l">
              <a:lnSpc>
                <a:spcPts val="3500"/>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11954045" cy="3984682"/>
          </a:xfrm>
          <a:custGeom>
            <a:avLst/>
            <a:gdLst/>
            <a:ahLst/>
            <a:cxnLst/>
            <a:rect r="r" b="b" t="t" l="l"/>
            <a:pathLst>
              <a:path h="3984682" w="11954045">
                <a:moveTo>
                  <a:pt x="0" y="0"/>
                </a:moveTo>
                <a:lnTo>
                  <a:pt x="11954045" y="0"/>
                </a:lnTo>
                <a:lnTo>
                  <a:pt x="11954045" y="3984682"/>
                </a:lnTo>
                <a:lnTo>
                  <a:pt x="0" y="3984682"/>
                </a:lnTo>
                <a:lnTo>
                  <a:pt x="0" y="0"/>
                </a:lnTo>
                <a:close/>
              </a:path>
            </a:pathLst>
          </a:custGeom>
          <a:blipFill>
            <a:blip r:embed="rId6"/>
            <a:stretch>
              <a:fillRect l="-2206" t="-7034" r="-3576" b="-7524"/>
            </a:stretch>
          </a:blipFill>
        </p:spPr>
      </p:sp>
      <p:sp>
        <p:nvSpPr>
          <p:cNvPr name="Freeform 11" id="11"/>
          <p:cNvSpPr/>
          <p:nvPr/>
        </p:nvSpPr>
        <p:spPr>
          <a:xfrm flipH="false" flipV="false" rot="0">
            <a:off x="8371589" y="3861811"/>
            <a:ext cx="8567671" cy="5863500"/>
          </a:xfrm>
          <a:custGeom>
            <a:avLst/>
            <a:gdLst/>
            <a:ahLst/>
            <a:cxnLst/>
            <a:rect r="r" b="b" t="t" l="l"/>
            <a:pathLst>
              <a:path h="5863500" w="8567671">
                <a:moveTo>
                  <a:pt x="0" y="0"/>
                </a:moveTo>
                <a:lnTo>
                  <a:pt x="8567671" y="0"/>
                </a:lnTo>
                <a:lnTo>
                  <a:pt x="8567671" y="5863500"/>
                </a:lnTo>
                <a:lnTo>
                  <a:pt x="0" y="5863500"/>
                </a:lnTo>
                <a:lnTo>
                  <a:pt x="0" y="0"/>
                </a:lnTo>
                <a:close/>
              </a:path>
            </a:pathLst>
          </a:custGeom>
          <a:blipFill>
            <a:blip r:embed="rId7"/>
            <a:stretch>
              <a:fillRect l="-1924" t="-3251" r="-2549" b="-4947"/>
            </a:stretch>
          </a:blipFill>
        </p:spPr>
      </p:sp>
      <p:sp>
        <p:nvSpPr>
          <p:cNvPr name="Freeform 12" id="12"/>
          <p:cNvSpPr/>
          <p:nvPr/>
        </p:nvSpPr>
        <p:spPr>
          <a:xfrm flipH="false" flipV="false" rot="0">
            <a:off x="685800" y="4150501"/>
            <a:ext cx="3579876" cy="4114800"/>
          </a:xfrm>
          <a:custGeom>
            <a:avLst/>
            <a:gdLst/>
            <a:ahLst/>
            <a:cxnLst/>
            <a:rect r="r" b="b" t="t" l="l"/>
            <a:pathLst>
              <a:path h="4114800" w="3579876">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10" tooltip="https://twitter.com/MsEJenkinson"/>
              </a:rPr>
              <a:t>Eimear Jenkinson</a:t>
            </a:r>
            <a:r>
              <a:rPr lang="en-US" sz="2200">
                <a:solidFill>
                  <a:srgbClr val="000000"/>
                </a:solidFill>
                <a:latin typeface="Arial"/>
              </a:rPr>
              <a:t> and </a:t>
            </a:r>
            <a:r>
              <a:rPr lang="en-US" sz="2200" u="sng">
                <a:solidFill>
                  <a:srgbClr val="000000"/>
                </a:solidFill>
                <a:latin typeface="Arial"/>
                <a:hlinkClick r:id="rId11" tooltip="https://twitter.com/Gregg_ONeill"/>
              </a:rPr>
              <a:t>Gregg O'Neill</a:t>
            </a:r>
            <a:r>
              <a:rPr lang="en-US" sz="2200">
                <a:solidFill>
                  <a:srgbClr val="000000"/>
                </a:solidFill>
                <a:latin typeface="Arial"/>
              </a:rPr>
              <a:t> (</a:t>
            </a:r>
            <a:r>
              <a:rPr lang="en-US" sz="2200" u="sng">
                <a:solidFill>
                  <a:srgbClr val="000000"/>
                </a:solidFill>
                <a:latin typeface="Arial"/>
                <a:hlinkClick r:id="rId12" tooltip="https://educate.ie/"/>
              </a:rPr>
              <a:t>educate.ie</a:t>
            </a:r>
            <a:r>
              <a:rPr lang="en-US" sz="2200">
                <a:solidFill>
                  <a:srgbClr val="000000"/>
                </a:solidFill>
                <a:latin typeface="Arial"/>
              </a:rPr>
              <a:t>)</a:t>
            </a:r>
          </a:p>
        </p:txBody>
      </p:sp>
      <p:sp>
        <p:nvSpPr>
          <p:cNvPr name="TextBox 16" id="16"/>
          <p:cNvSpPr txBox="true"/>
          <p:nvPr/>
        </p:nvSpPr>
        <p:spPr>
          <a:xfrm rot="0">
            <a:off x="13654076" y="573116"/>
            <a:ext cx="3285184"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From top: </a:t>
            </a:r>
          </a:p>
          <a:p>
            <a:pPr algn="l">
              <a:lnSpc>
                <a:spcPts val="4200"/>
              </a:lnSpc>
            </a:pPr>
            <a:r>
              <a:rPr lang="en-US" sz="3000">
                <a:solidFill>
                  <a:srgbClr val="000000"/>
                </a:solidFill>
                <a:latin typeface="Arial"/>
              </a:rPr>
              <a:t>Roman numerals,</a:t>
            </a:r>
          </a:p>
          <a:p>
            <a:pPr algn="l">
              <a:lnSpc>
                <a:spcPts val="4200"/>
              </a:lnSpc>
            </a:pPr>
            <a:r>
              <a:rPr lang="en-US" sz="3000">
                <a:solidFill>
                  <a:srgbClr val="000000"/>
                </a:solidFill>
                <a:latin typeface="Arial"/>
              </a:rPr>
              <a:t>handwritten Arabic numerals,</a:t>
            </a:r>
          </a:p>
          <a:p>
            <a:pPr algn="l">
              <a:lnSpc>
                <a:spcPts val="4200"/>
              </a:lnSpc>
            </a:pPr>
            <a:r>
              <a:rPr lang="en-US" sz="3000">
                <a:solidFill>
                  <a:srgbClr val="000000"/>
                </a:solidFill>
                <a:latin typeface="Arial"/>
              </a:rPr>
              <a:t>modern numerals</a:t>
            </a:r>
          </a:p>
        </p:txBody>
      </p:sp>
      <p:sp>
        <p:nvSpPr>
          <p:cNvPr name="TextBox 17" id="17"/>
          <p:cNvSpPr txBox="true"/>
          <p:nvPr/>
        </p:nvSpPr>
        <p:spPr>
          <a:xfrm rot="0">
            <a:off x="4072174" y="9134475"/>
            <a:ext cx="3780861"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de Medici Family</a:t>
            </a:r>
          </a:p>
        </p:txBody>
      </p:sp>
      <p:sp>
        <p:nvSpPr>
          <p:cNvPr name="TextBox 18" id="18"/>
          <p:cNvSpPr txBox="true"/>
          <p:nvPr/>
        </p:nvSpPr>
        <p:spPr>
          <a:xfrm rot="0">
            <a:off x="4859068" y="4791075"/>
            <a:ext cx="2149708"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Marco Polo</a:t>
            </a:r>
          </a:p>
        </p:txBody>
      </p:sp>
      <p:sp>
        <p:nvSpPr>
          <p:cNvPr name="AutoShape 19" id="19"/>
          <p:cNvSpPr/>
          <p:nvPr/>
        </p:nvSpPr>
        <p:spPr>
          <a:xfrm flipH="true">
            <a:off x="4265676" y="5372100"/>
            <a:ext cx="1309959" cy="835801"/>
          </a:xfrm>
          <a:prstGeom prst="line">
            <a:avLst/>
          </a:prstGeom>
          <a:ln cap="flat" w="38100">
            <a:solidFill>
              <a:srgbClr val="004AAD"/>
            </a:solidFill>
            <a:prstDash val="solid"/>
            <a:headEnd type="none" len="sm" w="sm"/>
            <a:tailEnd type="triangle" len="med" w="lg"/>
          </a:ln>
        </p:spPr>
      </p:sp>
      <p:sp>
        <p:nvSpPr>
          <p:cNvPr name="AutoShape 20" id="20"/>
          <p:cNvSpPr/>
          <p:nvPr/>
        </p:nvSpPr>
        <p:spPr>
          <a:xfrm flipV="true">
            <a:off x="5897880" y="6793561"/>
            <a:ext cx="2473709" cy="2445689"/>
          </a:xfrm>
          <a:prstGeom prst="line">
            <a:avLst/>
          </a:prstGeom>
          <a:ln cap="flat" w="38100">
            <a:solidFill>
              <a:srgbClr val="004AAD"/>
            </a:solidFill>
            <a:prstDash val="solid"/>
            <a:headEnd type="none" len="sm" w="sm"/>
            <a:tailEnd type="triangle" len="med" w="lg"/>
          </a:ln>
        </p:spPr>
      </p:sp>
      <p:sp>
        <p:nvSpPr>
          <p:cNvPr name="AutoShape 21" id="21"/>
          <p:cNvSpPr/>
          <p:nvPr/>
        </p:nvSpPr>
        <p:spPr>
          <a:xfrm flipH="true">
            <a:off x="12639845" y="1992341"/>
            <a:ext cx="1014231" cy="0"/>
          </a:xfrm>
          <a:prstGeom prst="line">
            <a:avLst/>
          </a:prstGeom>
          <a:ln cap="flat" w="38100">
            <a:solidFill>
              <a:srgbClr val="004AAD"/>
            </a:solidFill>
            <a:prstDash val="solid"/>
            <a:headEnd type="none" len="sm" w="sm"/>
            <a:tailEnd type="triangle" len="med" w="lg"/>
          </a:ln>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Florence: A Renaissance City</a:t>
            </a:r>
          </a:p>
        </p:txBody>
      </p:sp>
      <p:sp>
        <p:nvSpPr>
          <p:cNvPr name="TextBox 12" id="12"/>
          <p:cNvSpPr txBox="true"/>
          <p:nvPr/>
        </p:nvSpPr>
        <p:spPr>
          <a:xfrm rot="0">
            <a:off x="1028700" y="1838324"/>
            <a:ext cx="15609955" cy="35464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By 1400, Florence was the wealthiest city in Italy – population was over 100,000. </a:t>
            </a:r>
            <a:r>
              <a:rPr lang="en-US" sz="2500">
                <a:solidFill>
                  <a:srgbClr val="000000"/>
                </a:solidFill>
                <a:latin typeface="Arial"/>
              </a:rPr>
              <a:t>Its wealth came from wool trading and banking and the Florentines were willing to spend lavishly on works of art to decorate the city that made them proud.</a:t>
            </a:r>
          </a:p>
          <a:p>
            <a:pPr algn="just">
              <a:lnSpc>
                <a:spcPts val="3500"/>
              </a:lnSpc>
            </a:pPr>
            <a:r>
              <a:rPr lang="en-US" sz="2500">
                <a:solidFill>
                  <a:srgbClr val="000000"/>
                </a:solidFill>
                <a:latin typeface="Arial"/>
              </a:rPr>
              <a:t>Florence was a republic but most of the power lay in the hands of the </a:t>
            </a:r>
            <a:r>
              <a:rPr lang="en-US" sz="2500">
                <a:solidFill>
                  <a:srgbClr val="000000"/>
                </a:solidFill>
                <a:latin typeface="Arial Bold"/>
              </a:rPr>
              <a:t>de Medici family</a:t>
            </a:r>
            <a:r>
              <a:rPr lang="en-US" sz="2500">
                <a:solidFill>
                  <a:srgbClr val="000000"/>
                </a:solidFill>
                <a:latin typeface="Arial"/>
              </a:rPr>
              <a:t>. They owned the largest bank in the city and used their money to ensure that the city was ran the way they wanted. They ensured that the city was ran peacefully with its neighbours as peace was good for trade and business. They were very important patrons of the art – </a:t>
            </a:r>
            <a:r>
              <a:rPr lang="en-US" sz="2500">
                <a:solidFill>
                  <a:srgbClr val="000000"/>
                </a:solidFill>
                <a:latin typeface="Arial Bold"/>
              </a:rPr>
              <a:t>Cosimo de Medici (1389-1464)</a:t>
            </a:r>
            <a:r>
              <a:rPr lang="en-US" sz="2500">
                <a:solidFill>
                  <a:srgbClr val="000000"/>
                </a:solidFill>
                <a:latin typeface="Arial"/>
              </a:rPr>
              <a:t> and his grandson </a:t>
            </a:r>
            <a:r>
              <a:rPr lang="en-US" sz="2500">
                <a:solidFill>
                  <a:srgbClr val="000000"/>
                </a:solidFill>
                <a:latin typeface="Arial Bold"/>
              </a:rPr>
              <a:t>Lorenzo (1449-1492) </a:t>
            </a:r>
            <a:r>
              <a:rPr lang="en-US" sz="2500">
                <a:solidFill>
                  <a:srgbClr val="000000"/>
                </a:solidFill>
                <a:latin typeface="Arial"/>
              </a:rPr>
              <a:t>sponsored artists and architects, and opened schools for the arts.</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Freeform 14" id="14"/>
          <p:cNvSpPr/>
          <p:nvPr/>
        </p:nvSpPr>
        <p:spPr>
          <a:xfrm flipH="false" flipV="false" rot="0">
            <a:off x="4027483" y="5384799"/>
            <a:ext cx="10233034" cy="4340512"/>
          </a:xfrm>
          <a:custGeom>
            <a:avLst/>
            <a:gdLst/>
            <a:ahLst/>
            <a:cxnLst/>
            <a:rect r="r" b="b" t="t" l="l"/>
            <a:pathLst>
              <a:path h="4340512" w="10233034">
                <a:moveTo>
                  <a:pt x="0" y="0"/>
                </a:moveTo>
                <a:lnTo>
                  <a:pt x="10233034" y="0"/>
                </a:lnTo>
                <a:lnTo>
                  <a:pt x="10233034" y="4340512"/>
                </a:lnTo>
                <a:lnTo>
                  <a:pt x="0" y="4340512"/>
                </a:lnTo>
                <a:lnTo>
                  <a:pt x="0" y="0"/>
                </a:lnTo>
                <a:close/>
              </a:path>
            </a:pathLst>
          </a:custGeom>
          <a:blipFill>
            <a:blip r:embed="rId6"/>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DAFpq1slmAY</dc:identifier>
  <dcterms:modified xsi:type="dcterms:W3CDTF">2011-08-01T06:04:30Z</dcterms:modified>
  <cp:revision>1</cp:revision>
  <dc:title>Ch. 8 - The Renaissance</dc:title>
</cp:coreProperties>
</file>